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8" r:id="rId2"/>
    <p:sldId id="316" r:id="rId3"/>
    <p:sldId id="292" r:id="rId4"/>
    <p:sldId id="352" r:id="rId5"/>
    <p:sldId id="354" r:id="rId6"/>
    <p:sldId id="325" r:id="rId7"/>
    <p:sldId id="326" r:id="rId8"/>
    <p:sldId id="327" r:id="rId9"/>
    <p:sldId id="328" r:id="rId10"/>
    <p:sldId id="333" r:id="rId11"/>
    <p:sldId id="296" r:id="rId12"/>
    <p:sldId id="334" r:id="rId13"/>
    <p:sldId id="297" r:id="rId14"/>
    <p:sldId id="299" r:id="rId15"/>
    <p:sldId id="300" r:id="rId16"/>
    <p:sldId id="338" r:id="rId17"/>
    <p:sldId id="335" r:id="rId18"/>
    <p:sldId id="294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58"/>
    <p:restoredTop sz="94694"/>
  </p:normalViewPr>
  <p:slideViewPr>
    <p:cSldViewPr>
      <p:cViewPr varScale="1">
        <p:scale>
          <a:sx n="117" d="100"/>
          <a:sy n="117" d="100"/>
        </p:scale>
        <p:origin x="123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A87B6-B331-41F7-BA86-B4CBC2FF40B2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5263A-6770-4223-9E1D-9ACA47B24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86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263A-6770-4223-9E1D-9ACA47B243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52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86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52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95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7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0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22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1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6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5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74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1DAB-5CD7-4B3D-81D7-D1B4B79EBB13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1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36.jpe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3.jpe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4.jpe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51.png"/><Relationship Id="rId5" Type="http://schemas.openxmlformats.org/officeDocument/2006/relationships/image" Target="../media/image4.png"/><Relationship Id="rId15" Type="http://schemas.openxmlformats.org/officeDocument/2006/relationships/image" Target="../media/image23.png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49.png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61.png"/><Relationship Id="rId5" Type="http://schemas.openxmlformats.org/officeDocument/2006/relationships/image" Target="../media/image4.png"/><Relationship Id="rId10" Type="http://schemas.openxmlformats.org/officeDocument/2006/relationships/image" Target="../media/image60.png"/><Relationship Id="rId4" Type="http://schemas.openxmlformats.org/officeDocument/2006/relationships/image" Target="../media/image3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12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66.png"/><Relationship Id="rId5" Type="http://schemas.openxmlformats.org/officeDocument/2006/relationships/image" Target="../media/image4.png"/><Relationship Id="rId10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12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68.jpeg"/><Relationship Id="rId5" Type="http://schemas.openxmlformats.org/officeDocument/2006/relationships/image" Target="../media/image4.png"/><Relationship Id="rId10" Type="http://schemas.openxmlformats.org/officeDocument/2006/relationships/image" Target="../media/image67.png"/><Relationship Id="rId4" Type="http://schemas.openxmlformats.org/officeDocument/2006/relationships/image" Target="../media/image3.png"/><Relationship Id="rId9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63.png"/><Relationship Id="rId4" Type="http://schemas.openxmlformats.org/officeDocument/2006/relationships/image" Target="../media/image3.png"/><Relationship Id="rId9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2.png"/><Relationship Id="rId7" Type="http://schemas.openxmlformats.org/officeDocument/2006/relationships/image" Target="../media/image70.png"/><Relationship Id="rId12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58.png"/><Relationship Id="rId5" Type="http://schemas.openxmlformats.org/officeDocument/2006/relationships/image" Target="../media/image4.png"/><Relationship Id="rId10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7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71.jpeg"/><Relationship Id="rId5" Type="http://schemas.openxmlformats.org/officeDocument/2006/relationships/image" Target="../media/image4.png"/><Relationship Id="rId10" Type="http://schemas.openxmlformats.org/officeDocument/2006/relationships/image" Target="../media/image63.png"/><Relationship Id="rId4" Type="http://schemas.openxmlformats.org/officeDocument/2006/relationships/image" Target="../media/image3.pn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73.pn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12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58.png"/><Relationship Id="rId5" Type="http://schemas.openxmlformats.org/officeDocument/2006/relationships/image" Target="../media/image4.png"/><Relationship Id="rId10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60.png"/><Relationship Id="rId1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58.png"/><Relationship Id="rId5" Type="http://schemas.openxmlformats.org/officeDocument/2006/relationships/image" Target="../media/image4.png"/><Relationship Id="rId10" Type="http://schemas.openxmlformats.org/officeDocument/2006/relationships/image" Target="../media/image63.png"/><Relationship Id="rId4" Type="http://schemas.openxmlformats.org/officeDocument/2006/relationships/image" Target="../media/image3.png"/><Relationship Id="rId9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2.png"/><Relationship Id="rId7" Type="http://schemas.openxmlformats.org/officeDocument/2006/relationships/image" Target="../media/image76.png"/><Relationship Id="rId12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58.png"/><Relationship Id="rId5" Type="http://schemas.openxmlformats.org/officeDocument/2006/relationships/image" Target="../media/image4.png"/><Relationship Id="rId10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81.png"/><Relationship Id="rId4" Type="http://schemas.openxmlformats.org/officeDocument/2006/relationships/image" Target="../media/image3.png"/><Relationship Id="rId9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hyperlink" Target="https://www.speakup.org.uk/you-just-plug-it-in-dont-you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6.jpeg"/><Relationship Id="rId5" Type="http://schemas.openxmlformats.org/officeDocument/2006/relationships/image" Target="../media/image4.png"/><Relationship Id="rId10" Type="http://schemas.openxmlformats.org/officeDocument/2006/relationships/image" Target="../media/image25.jpe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46" name="Group 45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79" name="Rectangle 78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82" name="Group 81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86" name="Picture 85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7" name="Rectangle 86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83" name="Picture 8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4" name="Picture 83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5" name="Picture 84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1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78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4" name="Group 73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75" name="Rectangle 74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61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9527" y="2955216"/>
            <a:ext cx="7971709" cy="1481083"/>
            <a:chOff x="231372" y="1908897"/>
            <a:chExt cx="7971709" cy="1481083"/>
          </a:xfrm>
        </p:grpSpPr>
        <p:sp>
          <p:nvSpPr>
            <p:cNvPr id="39" name="TextBox 38"/>
            <p:cNvSpPr txBox="1"/>
            <p:nvPr/>
          </p:nvSpPr>
          <p:spPr>
            <a:xfrm>
              <a:off x="3234529" y="2256330"/>
              <a:ext cx="49685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Century Gothic" panose="020B0502020202020204" pitchFamily="34" charset="0"/>
                </a:rPr>
                <a:t>Today we’re going to learn                  some things about being safe                 with electric in our homes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31372" y="1908897"/>
              <a:ext cx="2628890" cy="1481083"/>
              <a:chOff x="3176120" y="2510915"/>
              <a:chExt cx="3917684" cy="2131682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3176120" y="3687275"/>
                <a:ext cx="3917684" cy="955322"/>
                <a:chOff x="3174596" y="4221088"/>
                <a:chExt cx="3917684" cy="955322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3174596" y="4221088"/>
                  <a:ext cx="3917684" cy="93610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3729282" y="4381291"/>
                  <a:ext cx="2808312" cy="3600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4049039" y="4689139"/>
                  <a:ext cx="2277463" cy="487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Let’s Be Safe</a:t>
                  </a:r>
                  <a:endParaRPr lang="en-GB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4281916" y="2510915"/>
                <a:ext cx="1710940" cy="1714621"/>
                <a:chOff x="876050" y="2889594"/>
                <a:chExt cx="1520417" cy="1322165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876050" y="2889594"/>
                  <a:ext cx="1520417" cy="1322165"/>
                  <a:chOff x="467544" y="1700808"/>
                  <a:chExt cx="1520417" cy="1322165"/>
                </a:xfrm>
              </p:grpSpPr>
              <p:pic>
                <p:nvPicPr>
                  <p:cNvPr id="68" name="Picture 67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7544" y="1700808"/>
                    <a:ext cx="1520417" cy="1322165"/>
                  </a:xfrm>
                  <a:prstGeom prst="rect">
                    <a:avLst/>
                  </a:prstGeom>
                </p:spPr>
              </p:pic>
              <p:sp>
                <p:nvSpPr>
                  <p:cNvPr id="69" name="Rectangle 68"/>
                  <p:cNvSpPr/>
                  <p:nvPr/>
                </p:nvSpPr>
                <p:spPr>
                  <a:xfrm>
                    <a:off x="973854" y="1992446"/>
                    <a:ext cx="503489" cy="94628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6" name="Rectangle 55"/>
                <p:cNvSpPr/>
                <p:nvPr/>
              </p:nvSpPr>
              <p:spPr>
                <a:xfrm>
                  <a:off x="1202604" y="3356551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1733741" y="3655708"/>
                  <a:ext cx="291701" cy="4006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202604" y="3723792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1733741" y="3333107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7030" y="3393794"/>
                  <a:ext cx="902042" cy="799292"/>
                </a:xfrm>
                <a:prstGeom prst="rect">
                  <a:avLst/>
                </a:prstGeom>
              </p:spPr>
            </p:pic>
          </p:grpSp>
          <p:sp>
            <p:nvSpPr>
              <p:cNvPr id="53" name="Rectangle 52"/>
              <p:cNvSpPr/>
              <p:nvPr/>
            </p:nvSpPr>
            <p:spPr>
              <a:xfrm>
                <a:off x="4461373" y="3698341"/>
                <a:ext cx="184289" cy="1745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 flipH="1" flipV="1">
                <a:off x="5620534" y="3674013"/>
                <a:ext cx="182651" cy="198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328664" y="1817539"/>
            <a:ext cx="8484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My home, My energy … I have the power!</a:t>
            </a:r>
            <a:endParaRPr lang="en-GB" sz="3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4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50" name="Group 49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83" name="Rectangle 82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86" name="Group 85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92" name="Picture 91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93" name="Rectangle 92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87" name="Picture 86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0" name="Picture 8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" name="Picture 90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5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82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8" name="Group 77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79" name="Rectangle 78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73" name="Straight Connector 72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987824" y="1822480"/>
            <a:ext cx="56317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   Top tip #2:</a:t>
            </a: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Be careful with trailing wires,                 they can be easy to trip over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     Make sure they are tidy                     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 and out of the way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88" name="Picture 2" descr="See related image detai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1" r="3227" b="4800"/>
          <a:stretch/>
        </p:blipFill>
        <p:spPr bwMode="auto">
          <a:xfrm>
            <a:off x="965514" y="3234523"/>
            <a:ext cx="1527002" cy="158153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974220" y="1822480"/>
            <a:ext cx="1143824" cy="1052874"/>
            <a:chOff x="4000710" y="284542"/>
            <a:chExt cx="4268666" cy="4268666"/>
          </a:xfrm>
        </p:grpSpPr>
        <p:pic>
          <p:nvPicPr>
            <p:cNvPr id="52" name="Picture 6" descr="Checklist ti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710" y="284542"/>
              <a:ext cx="4268666" cy="426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3" name="Group 52"/>
            <p:cNvGrpSpPr/>
            <p:nvPr/>
          </p:nvGrpSpPr>
          <p:grpSpPr>
            <a:xfrm>
              <a:off x="5993261" y="2422351"/>
              <a:ext cx="1310364" cy="1765200"/>
              <a:chOff x="6698282" y="3340283"/>
              <a:chExt cx="1310364" cy="1765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698282" y="3340283"/>
                <a:ext cx="1224136" cy="17135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6897055" y="3436537"/>
                <a:ext cx="826587" cy="512890"/>
                <a:chOff x="4716016" y="534548"/>
                <a:chExt cx="2594334" cy="1483478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4716016" y="1360647"/>
                  <a:ext cx="2594334" cy="657379"/>
                  <a:chOff x="3174596" y="4221088"/>
                  <a:chExt cx="3917684" cy="936104"/>
                </a:xfrm>
              </p:grpSpPr>
              <p:sp>
                <p:nvSpPr>
                  <p:cNvPr id="115" name="Oval 114"/>
                  <p:cNvSpPr/>
                  <p:nvPr/>
                </p:nvSpPr>
                <p:spPr>
                  <a:xfrm>
                    <a:off x="3174596" y="4221088"/>
                    <a:ext cx="3917684" cy="9361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3729282" y="4381291"/>
                    <a:ext cx="2808312" cy="36004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5448286" y="534548"/>
                  <a:ext cx="1133004" cy="1204093"/>
                  <a:chOff x="876050" y="2889594"/>
                  <a:chExt cx="1520417" cy="1322165"/>
                </a:xfrm>
              </p:grpSpPr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876050" y="2889594"/>
                    <a:ext cx="1520417" cy="1322165"/>
                    <a:chOff x="467544" y="1700808"/>
                    <a:chExt cx="1520417" cy="1322165"/>
                  </a:xfrm>
                </p:grpSpPr>
                <p:pic>
                  <p:nvPicPr>
                    <p:cNvPr id="67" name="Picture 66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44" y="1700808"/>
                      <a:ext cx="1520417" cy="132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9" name="Rectangle 88"/>
                    <p:cNvSpPr/>
                    <p:nvPr/>
                  </p:nvSpPr>
                  <p:spPr>
                    <a:xfrm>
                      <a:off x="973854" y="1992446"/>
                      <a:ext cx="503489" cy="946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62" name="Rectangle 61"/>
                  <p:cNvSpPr/>
                  <p:nvPr/>
                </p:nvSpPr>
                <p:spPr>
                  <a:xfrm>
                    <a:off x="1202604" y="3356551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1733741" y="3655708"/>
                    <a:ext cx="291701" cy="400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1202604" y="3723792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1733741" y="3333107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66" name="Picture 65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07030" y="3393794"/>
                    <a:ext cx="902042" cy="7992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9" name="Rectangle 58"/>
                <p:cNvSpPr/>
                <p:nvPr/>
              </p:nvSpPr>
              <p:spPr>
                <a:xfrm>
                  <a:off x="5567125" y="1368418"/>
                  <a:ext cx="122038" cy="1225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 flipH="1" flipV="1">
                  <a:off x="6334734" y="1351334"/>
                  <a:ext cx="120954" cy="1396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>
                <a:off x="6731589" y="3795276"/>
                <a:ext cx="1277057" cy="131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Top Tip</a:t>
                </a:r>
              </a:p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2</a:t>
                </a:r>
                <a:endParaRPr lang="en-GB" sz="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337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53" name="Group 52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13" name="Group 112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15" name="Group 114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19" name="Picture 118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20" name="Rectangle 119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16" name="Picture 11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7" name="Picture 11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8" name="Picture 117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4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8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4" name="Group 63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65" name="Rectangle 64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59" name="Straight Connector 58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994380" y="1822480"/>
            <a:ext cx="56317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   Top tip #3: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Keep pets away from wires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    So they don’t chew or play            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with them</a:t>
            </a: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7"/>
          <a:srcRect l="18997"/>
          <a:stretch/>
        </p:blipFill>
        <p:spPr>
          <a:xfrm>
            <a:off x="1039603" y="3043602"/>
            <a:ext cx="1664708" cy="1304485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49" name="Group 48"/>
          <p:cNvGrpSpPr/>
          <p:nvPr/>
        </p:nvGrpSpPr>
        <p:grpSpPr>
          <a:xfrm>
            <a:off x="974220" y="1822480"/>
            <a:ext cx="1143824" cy="1052874"/>
            <a:chOff x="4000710" y="284542"/>
            <a:chExt cx="4268666" cy="4268666"/>
          </a:xfrm>
        </p:grpSpPr>
        <p:pic>
          <p:nvPicPr>
            <p:cNvPr id="50" name="Picture 6" descr="Checklist ti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710" y="284542"/>
              <a:ext cx="4268666" cy="426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Group 50"/>
            <p:cNvGrpSpPr/>
            <p:nvPr/>
          </p:nvGrpSpPr>
          <p:grpSpPr>
            <a:xfrm>
              <a:off x="5993261" y="2422351"/>
              <a:ext cx="1310364" cy="1765200"/>
              <a:chOff x="6698282" y="3340283"/>
              <a:chExt cx="1310364" cy="1765200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6698282" y="3340283"/>
                <a:ext cx="1224136" cy="17135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6897055" y="3436537"/>
                <a:ext cx="826587" cy="512890"/>
                <a:chOff x="4716016" y="534548"/>
                <a:chExt cx="2594334" cy="1483478"/>
              </a:xfrm>
            </p:grpSpPr>
            <p:grpSp>
              <p:nvGrpSpPr>
                <p:cNvPr id="98" name="Group 97"/>
                <p:cNvGrpSpPr/>
                <p:nvPr/>
              </p:nvGrpSpPr>
              <p:grpSpPr>
                <a:xfrm>
                  <a:off x="4716016" y="1360647"/>
                  <a:ext cx="2594334" cy="657379"/>
                  <a:chOff x="3174596" y="4221088"/>
                  <a:chExt cx="3917684" cy="936104"/>
                </a:xfrm>
              </p:grpSpPr>
              <p:sp>
                <p:nvSpPr>
                  <p:cNvPr id="110" name="Oval 109"/>
                  <p:cNvSpPr/>
                  <p:nvPr/>
                </p:nvSpPr>
                <p:spPr>
                  <a:xfrm>
                    <a:off x="3174596" y="4221088"/>
                    <a:ext cx="3917684" cy="9361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3729282" y="4381291"/>
                    <a:ext cx="2808312" cy="36004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99" name="Group 98"/>
                <p:cNvGrpSpPr/>
                <p:nvPr/>
              </p:nvGrpSpPr>
              <p:grpSpPr>
                <a:xfrm>
                  <a:off x="5448286" y="534548"/>
                  <a:ext cx="1133004" cy="1204093"/>
                  <a:chOff x="876050" y="2889594"/>
                  <a:chExt cx="1520417" cy="1322165"/>
                </a:xfrm>
              </p:grpSpPr>
              <p:grpSp>
                <p:nvGrpSpPr>
                  <p:cNvPr id="102" name="Group 101"/>
                  <p:cNvGrpSpPr/>
                  <p:nvPr/>
                </p:nvGrpSpPr>
                <p:grpSpPr>
                  <a:xfrm>
                    <a:off x="876050" y="2889594"/>
                    <a:ext cx="1520417" cy="1322165"/>
                    <a:chOff x="467544" y="1700808"/>
                    <a:chExt cx="1520417" cy="1322165"/>
                  </a:xfrm>
                </p:grpSpPr>
                <p:pic>
                  <p:nvPicPr>
                    <p:cNvPr id="108" name="Picture 107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44" y="1700808"/>
                      <a:ext cx="1520417" cy="132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09" name="Rectangle 108"/>
                    <p:cNvSpPr/>
                    <p:nvPr/>
                  </p:nvSpPr>
                  <p:spPr>
                    <a:xfrm>
                      <a:off x="973854" y="1992446"/>
                      <a:ext cx="503489" cy="946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1202604" y="3356551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>
                  <a:xfrm>
                    <a:off x="1733741" y="3655708"/>
                    <a:ext cx="291701" cy="400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>
                    <a:off x="1202604" y="3723792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>
                  <a:xfrm>
                    <a:off x="1733741" y="3333107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107" name="Picture 106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07030" y="3393794"/>
                    <a:ext cx="902042" cy="7992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0" name="Rectangle 99"/>
                <p:cNvSpPr/>
                <p:nvPr/>
              </p:nvSpPr>
              <p:spPr>
                <a:xfrm>
                  <a:off x="5567125" y="1368418"/>
                  <a:ext cx="122038" cy="1225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 flipH="1" flipV="1">
                  <a:off x="6334734" y="1351334"/>
                  <a:ext cx="120954" cy="1396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6731589" y="3795276"/>
                <a:ext cx="1277057" cy="131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Top Tip</a:t>
                </a:r>
              </a:p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3</a:t>
                </a:r>
                <a:endParaRPr lang="en-GB" sz="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9246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69" name="Group 68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85" name="Rectangle 84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15" name="Group 114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19" name="Picture 118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20" name="Rectangle 119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16" name="Picture 11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7" name="Picture 11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8" name="Picture 117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7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84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0" name="Group 79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81" name="Rectangle 80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75" name="Straight Connector 74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5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995471" y="1822480"/>
            <a:ext cx="563176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    Top tip #4: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Check wires to make sure they are safe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      If they look damaged or worn  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  get them checked by an  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  electrician or replace them</a:t>
            </a: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89" name="Picture 4" descr="Frayed Electrical Wiring Can Be Hazardous | McCall Enterpris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0" y="3163865"/>
            <a:ext cx="1844968" cy="144618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974220" y="1822480"/>
            <a:ext cx="1143824" cy="1052874"/>
            <a:chOff x="4000710" y="284542"/>
            <a:chExt cx="4268666" cy="4268666"/>
          </a:xfrm>
        </p:grpSpPr>
        <p:pic>
          <p:nvPicPr>
            <p:cNvPr id="50" name="Picture 6" descr="Checklist ti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710" y="284542"/>
              <a:ext cx="4268666" cy="426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Group 50"/>
            <p:cNvGrpSpPr/>
            <p:nvPr/>
          </p:nvGrpSpPr>
          <p:grpSpPr>
            <a:xfrm>
              <a:off x="5993261" y="2422351"/>
              <a:ext cx="1310364" cy="1765200"/>
              <a:chOff x="6698282" y="3340283"/>
              <a:chExt cx="1310364" cy="17652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698282" y="3340283"/>
                <a:ext cx="1224136" cy="17135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6897055" y="3436537"/>
                <a:ext cx="826587" cy="512890"/>
                <a:chOff x="4716016" y="534548"/>
                <a:chExt cx="2594334" cy="1483478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4716016" y="1360647"/>
                  <a:ext cx="2594334" cy="657379"/>
                  <a:chOff x="3174596" y="4221088"/>
                  <a:chExt cx="3917684" cy="936104"/>
                </a:xfrm>
              </p:grpSpPr>
              <p:sp>
                <p:nvSpPr>
                  <p:cNvPr id="67" name="Oval 66"/>
                  <p:cNvSpPr/>
                  <p:nvPr/>
                </p:nvSpPr>
                <p:spPr>
                  <a:xfrm>
                    <a:off x="3174596" y="4221088"/>
                    <a:ext cx="3917684" cy="9361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3729282" y="4381291"/>
                    <a:ext cx="2808312" cy="36004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5448286" y="534548"/>
                  <a:ext cx="1133004" cy="1204093"/>
                  <a:chOff x="876050" y="2889594"/>
                  <a:chExt cx="1520417" cy="1322165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876050" y="2889594"/>
                    <a:ext cx="1520417" cy="1322165"/>
                    <a:chOff x="467544" y="1700808"/>
                    <a:chExt cx="1520417" cy="1322165"/>
                  </a:xfrm>
                </p:grpSpPr>
                <p:pic>
                  <p:nvPicPr>
                    <p:cNvPr id="65" name="Picture 64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44" y="1700808"/>
                      <a:ext cx="1520417" cy="132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6" name="Rectangle 65"/>
                    <p:cNvSpPr/>
                    <p:nvPr/>
                  </p:nvSpPr>
                  <p:spPr>
                    <a:xfrm>
                      <a:off x="973854" y="1992446"/>
                      <a:ext cx="503489" cy="946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60" name="Rectangle 59"/>
                  <p:cNvSpPr/>
                  <p:nvPr/>
                </p:nvSpPr>
                <p:spPr>
                  <a:xfrm>
                    <a:off x="1202604" y="3356551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1733741" y="3655708"/>
                    <a:ext cx="291701" cy="400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202604" y="3723792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1733741" y="3333107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64" name="Picture 63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07030" y="3393794"/>
                    <a:ext cx="902042" cy="7992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7" name="Rectangle 56"/>
                <p:cNvSpPr/>
                <p:nvPr/>
              </p:nvSpPr>
              <p:spPr>
                <a:xfrm>
                  <a:off x="5567125" y="1368418"/>
                  <a:ext cx="122038" cy="1225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 flipH="1" flipV="1">
                  <a:off x="6334734" y="1351334"/>
                  <a:ext cx="120954" cy="1396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6731589" y="3795276"/>
                <a:ext cx="1277057" cy="131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Top Tip</a:t>
                </a:r>
              </a:p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4</a:t>
                </a:r>
                <a:endParaRPr lang="en-GB" sz="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6989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54" name="Group 53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20" name="Rectangle 119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21" name="Group 120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23" name="Group 122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27" name="Picture 126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28" name="Rectangle 127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24" name="Picture 123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5" name="Picture 12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6" name="Picture 125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22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19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5" name="Group 64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66" name="Rectangle 65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60" name="Straight Connector 59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33111" y="1822480"/>
            <a:ext cx="56317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   Top tip #5: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Check your plugs to make               sure they are safe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If they are broken or loose                         stop using them 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Get them checked by an   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electrician or replace them</a:t>
            </a: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191947" y="4925907"/>
            <a:ext cx="833177" cy="1607091"/>
            <a:chOff x="3347864" y="1631236"/>
            <a:chExt cx="888033" cy="2040161"/>
          </a:xfrm>
        </p:grpSpPr>
        <p:pic>
          <p:nvPicPr>
            <p:cNvPr id="69" name="Picture 10" descr="End 1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2"/>
            <a:stretch/>
          </p:blipFill>
          <p:spPr bwMode="auto">
            <a:xfrm>
              <a:off x="3419872" y="1631236"/>
              <a:ext cx="816025" cy="2040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Rectangle 69"/>
            <p:cNvSpPr/>
            <p:nvPr/>
          </p:nvSpPr>
          <p:spPr>
            <a:xfrm>
              <a:off x="3347864" y="3164904"/>
              <a:ext cx="288032" cy="3720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1" name="Picture 8" descr="Cost of Installing A New Plug Socket | Myjobquote.co.uk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r="8955"/>
          <a:stretch/>
        </p:blipFill>
        <p:spPr bwMode="auto">
          <a:xfrm>
            <a:off x="1029768" y="4058211"/>
            <a:ext cx="1216540" cy="84190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ayr pat test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13" y="3060150"/>
            <a:ext cx="1223482" cy="80400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/>
          <p:cNvGrpSpPr/>
          <p:nvPr/>
        </p:nvGrpSpPr>
        <p:grpSpPr>
          <a:xfrm>
            <a:off x="974220" y="1822480"/>
            <a:ext cx="1143824" cy="1052874"/>
            <a:chOff x="4000710" y="284542"/>
            <a:chExt cx="4268666" cy="4268666"/>
          </a:xfrm>
        </p:grpSpPr>
        <p:pic>
          <p:nvPicPr>
            <p:cNvPr id="99" name="Picture 6" descr="Checklist ti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710" y="284542"/>
              <a:ext cx="4268666" cy="426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0" name="Group 99"/>
            <p:cNvGrpSpPr/>
            <p:nvPr/>
          </p:nvGrpSpPr>
          <p:grpSpPr>
            <a:xfrm>
              <a:off x="5993261" y="2422351"/>
              <a:ext cx="1310364" cy="1765200"/>
              <a:chOff x="6698282" y="3340283"/>
              <a:chExt cx="1310364" cy="1765200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6698282" y="3340283"/>
                <a:ext cx="1224136" cy="17135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6897055" y="3436537"/>
                <a:ext cx="826587" cy="512890"/>
                <a:chOff x="4716016" y="534548"/>
                <a:chExt cx="2594334" cy="1483478"/>
              </a:xfrm>
            </p:grpSpPr>
            <p:grpSp>
              <p:nvGrpSpPr>
                <p:cNvPr id="104" name="Group 103"/>
                <p:cNvGrpSpPr/>
                <p:nvPr/>
              </p:nvGrpSpPr>
              <p:grpSpPr>
                <a:xfrm>
                  <a:off x="4716016" y="1360647"/>
                  <a:ext cx="2594334" cy="657379"/>
                  <a:chOff x="3174596" y="4221088"/>
                  <a:chExt cx="3917684" cy="936104"/>
                </a:xfrm>
              </p:grpSpPr>
              <p:sp>
                <p:nvSpPr>
                  <p:cNvPr id="116" name="Oval 115"/>
                  <p:cNvSpPr/>
                  <p:nvPr/>
                </p:nvSpPr>
                <p:spPr>
                  <a:xfrm>
                    <a:off x="3174596" y="4221088"/>
                    <a:ext cx="3917684" cy="9361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3729282" y="4381291"/>
                    <a:ext cx="2808312" cy="36004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5" name="Group 104"/>
                <p:cNvGrpSpPr/>
                <p:nvPr/>
              </p:nvGrpSpPr>
              <p:grpSpPr>
                <a:xfrm>
                  <a:off x="5448286" y="534548"/>
                  <a:ext cx="1133004" cy="1204093"/>
                  <a:chOff x="876050" y="2889594"/>
                  <a:chExt cx="1520417" cy="1322165"/>
                </a:xfrm>
              </p:grpSpPr>
              <p:grpSp>
                <p:nvGrpSpPr>
                  <p:cNvPr id="108" name="Group 107"/>
                  <p:cNvGrpSpPr/>
                  <p:nvPr/>
                </p:nvGrpSpPr>
                <p:grpSpPr>
                  <a:xfrm>
                    <a:off x="876050" y="2889594"/>
                    <a:ext cx="1520417" cy="1322165"/>
                    <a:chOff x="467544" y="1700808"/>
                    <a:chExt cx="1520417" cy="1322165"/>
                  </a:xfrm>
                </p:grpSpPr>
                <p:pic>
                  <p:nvPicPr>
                    <p:cNvPr id="114" name="Picture 113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44" y="1700808"/>
                      <a:ext cx="1520417" cy="132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5" name="Rectangle 114"/>
                    <p:cNvSpPr/>
                    <p:nvPr/>
                  </p:nvSpPr>
                  <p:spPr>
                    <a:xfrm>
                      <a:off x="973854" y="1992446"/>
                      <a:ext cx="503489" cy="946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1202604" y="3356551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>
                  <a:xfrm>
                    <a:off x="1733741" y="3655708"/>
                    <a:ext cx="291701" cy="400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1202604" y="3723792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>
                  <a:xfrm>
                    <a:off x="1733741" y="3333107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113" name="Picture 112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07030" y="3393794"/>
                    <a:ext cx="902042" cy="7992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6" name="Rectangle 105"/>
                <p:cNvSpPr/>
                <p:nvPr/>
              </p:nvSpPr>
              <p:spPr>
                <a:xfrm>
                  <a:off x="5567125" y="1368418"/>
                  <a:ext cx="122038" cy="1225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 flipH="1" flipV="1">
                  <a:off x="6334734" y="1351334"/>
                  <a:ext cx="120954" cy="1396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3" name="TextBox 102"/>
              <p:cNvSpPr txBox="1"/>
              <p:nvPr/>
            </p:nvSpPr>
            <p:spPr>
              <a:xfrm>
                <a:off x="6731589" y="3795276"/>
                <a:ext cx="1277057" cy="131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Top Tip</a:t>
                </a:r>
              </a:p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5</a:t>
                </a:r>
                <a:endParaRPr lang="en-GB" sz="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356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60" name="Group 59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23" name="Group 122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25" name="Rectangle 124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26" name="Group 125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28" name="Group 127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32" name="Picture 131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33" name="Rectangle 132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29" name="Picture 128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0" name="Picture 12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1" name="Picture 130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27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24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66" name="Straight Connector 65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136787" y="1822480"/>
            <a:ext cx="563176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   Top tip #6: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Don’t leave mobile phone                            and tablet chargers plugged                        in overnight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If your charger gets too hot to touch unplug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    Get it checked by an electrician                  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or replace it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43812" y="3008063"/>
            <a:ext cx="1353676" cy="1080036"/>
            <a:chOff x="1736950" y="3041489"/>
            <a:chExt cx="1353676" cy="1080036"/>
          </a:xfrm>
        </p:grpSpPr>
        <p:sp>
          <p:nvSpPr>
            <p:cNvPr id="3" name="Rectangle 2"/>
            <p:cNvSpPr/>
            <p:nvPr/>
          </p:nvSpPr>
          <p:spPr>
            <a:xfrm>
              <a:off x="1736950" y="3041489"/>
              <a:ext cx="1353676" cy="108003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857502" y="3098653"/>
              <a:ext cx="1087429" cy="824346"/>
              <a:chOff x="4552294" y="2780930"/>
              <a:chExt cx="1680634" cy="1345006"/>
            </a:xfrm>
          </p:grpSpPr>
          <p:pic>
            <p:nvPicPr>
              <p:cNvPr id="44" name="Picture 10" descr="Mr.Gadget Solutions® New Mains Charger for Doro 5030 6030 6520 GSM Mobile  Phone: Amazon.co.uk: Electronics &amp; Phot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2294" y="3140968"/>
                <a:ext cx="846584" cy="9849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5" name="Group 44"/>
              <p:cNvGrpSpPr/>
              <p:nvPr/>
            </p:nvGrpSpPr>
            <p:grpSpPr>
              <a:xfrm>
                <a:off x="5508113" y="2780930"/>
                <a:ext cx="724815" cy="1152243"/>
                <a:chOff x="6228198" y="1940869"/>
                <a:chExt cx="1115100" cy="1969954"/>
              </a:xfrm>
            </p:grpSpPr>
            <p:pic>
              <p:nvPicPr>
                <p:cNvPr id="46" name="Picture 12" descr="Mobile Phone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201" r="21193"/>
                <a:stretch/>
              </p:blipFill>
              <p:spPr bwMode="auto">
                <a:xfrm>
                  <a:off x="6228198" y="1940869"/>
                  <a:ext cx="1115100" cy="19699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2" name="Rectangle 51"/>
                <p:cNvSpPr/>
                <p:nvPr/>
              </p:nvSpPr>
              <p:spPr>
                <a:xfrm>
                  <a:off x="6516219" y="2420890"/>
                  <a:ext cx="457074" cy="127533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73" name="Group 72"/>
          <p:cNvGrpSpPr/>
          <p:nvPr/>
        </p:nvGrpSpPr>
        <p:grpSpPr>
          <a:xfrm>
            <a:off x="1401360" y="5275237"/>
            <a:ext cx="792118" cy="1368152"/>
            <a:chOff x="3347864" y="1631236"/>
            <a:chExt cx="888033" cy="2040161"/>
          </a:xfrm>
        </p:grpSpPr>
        <p:pic>
          <p:nvPicPr>
            <p:cNvPr id="74" name="Picture 10" descr="End 1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2"/>
            <a:stretch/>
          </p:blipFill>
          <p:spPr bwMode="auto">
            <a:xfrm>
              <a:off x="3419872" y="1631236"/>
              <a:ext cx="816025" cy="2040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Rectangle 74"/>
            <p:cNvSpPr/>
            <p:nvPr/>
          </p:nvSpPr>
          <p:spPr>
            <a:xfrm>
              <a:off x="3347864" y="3164904"/>
              <a:ext cx="288032" cy="3720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6" name="Picture 12" descr="Are phone chargers a fire hazard? | Age Co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53"/>
          <a:stretch/>
        </p:blipFill>
        <p:spPr bwMode="auto">
          <a:xfrm>
            <a:off x="1157634" y="4348644"/>
            <a:ext cx="1346738" cy="84157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grpSp>
        <p:nvGrpSpPr>
          <p:cNvPr id="102" name="Group 101"/>
          <p:cNvGrpSpPr/>
          <p:nvPr/>
        </p:nvGrpSpPr>
        <p:grpSpPr>
          <a:xfrm>
            <a:off x="974220" y="1822480"/>
            <a:ext cx="1143824" cy="1052874"/>
            <a:chOff x="4000710" y="284542"/>
            <a:chExt cx="4268666" cy="4268666"/>
          </a:xfrm>
        </p:grpSpPr>
        <p:pic>
          <p:nvPicPr>
            <p:cNvPr id="103" name="Picture 6" descr="Checklist ti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710" y="284542"/>
              <a:ext cx="4268666" cy="426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4" name="Group 103"/>
            <p:cNvGrpSpPr/>
            <p:nvPr/>
          </p:nvGrpSpPr>
          <p:grpSpPr>
            <a:xfrm>
              <a:off x="5993261" y="2422351"/>
              <a:ext cx="1310364" cy="1765200"/>
              <a:chOff x="6698282" y="3340283"/>
              <a:chExt cx="1310364" cy="1765200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6698282" y="3340283"/>
                <a:ext cx="1224136" cy="17135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6897055" y="3436537"/>
                <a:ext cx="826587" cy="512890"/>
                <a:chOff x="4716016" y="534548"/>
                <a:chExt cx="2594334" cy="1483478"/>
              </a:xfrm>
            </p:grpSpPr>
            <p:grpSp>
              <p:nvGrpSpPr>
                <p:cNvPr id="108" name="Group 107"/>
                <p:cNvGrpSpPr/>
                <p:nvPr/>
              </p:nvGrpSpPr>
              <p:grpSpPr>
                <a:xfrm>
                  <a:off x="4716016" y="1360647"/>
                  <a:ext cx="2594334" cy="657379"/>
                  <a:chOff x="3174596" y="4221088"/>
                  <a:chExt cx="3917684" cy="936104"/>
                </a:xfrm>
              </p:grpSpPr>
              <p:sp>
                <p:nvSpPr>
                  <p:cNvPr id="120" name="Oval 119"/>
                  <p:cNvSpPr/>
                  <p:nvPr/>
                </p:nvSpPr>
                <p:spPr>
                  <a:xfrm>
                    <a:off x="3174596" y="4221088"/>
                    <a:ext cx="3917684" cy="9361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3729282" y="4381291"/>
                    <a:ext cx="2808312" cy="36004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5448286" y="534548"/>
                  <a:ext cx="1133004" cy="1204093"/>
                  <a:chOff x="876050" y="2889594"/>
                  <a:chExt cx="1520417" cy="1322165"/>
                </a:xfrm>
              </p:grpSpPr>
              <p:grpSp>
                <p:nvGrpSpPr>
                  <p:cNvPr id="112" name="Group 111"/>
                  <p:cNvGrpSpPr/>
                  <p:nvPr/>
                </p:nvGrpSpPr>
                <p:grpSpPr>
                  <a:xfrm>
                    <a:off x="876050" y="2889594"/>
                    <a:ext cx="1520417" cy="1322165"/>
                    <a:chOff x="467544" y="1700808"/>
                    <a:chExt cx="1520417" cy="1322165"/>
                  </a:xfrm>
                </p:grpSpPr>
                <p:pic>
                  <p:nvPicPr>
                    <p:cNvPr id="118" name="Picture 117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44" y="1700808"/>
                      <a:ext cx="1520417" cy="132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9" name="Rectangle 118"/>
                    <p:cNvSpPr/>
                    <p:nvPr/>
                  </p:nvSpPr>
                  <p:spPr>
                    <a:xfrm>
                      <a:off x="973854" y="1992446"/>
                      <a:ext cx="503489" cy="946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1202604" y="3356551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>
                  <a:xfrm>
                    <a:off x="1733741" y="3655708"/>
                    <a:ext cx="291701" cy="400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>
                  <a:xfrm>
                    <a:off x="1202604" y="3723792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>
                  <a:xfrm>
                    <a:off x="1733741" y="3333107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117" name="Picture 116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07030" y="3393794"/>
                    <a:ext cx="902042" cy="7992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10" name="Rectangle 109"/>
                <p:cNvSpPr/>
                <p:nvPr/>
              </p:nvSpPr>
              <p:spPr>
                <a:xfrm>
                  <a:off x="5567125" y="1368418"/>
                  <a:ext cx="122038" cy="1225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 flipH="1" flipV="1">
                  <a:off x="6334734" y="1351334"/>
                  <a:ext cx="120954" cy="1396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7" name="TextBox 106"/>
              <p:cNvSpPr txBox="1"/>
              <p:nvPr/>
            </p:nvSpPr>
            <p:spPr>
              <a:xfrm>
                <a:off x="6731589" y="3795276"/>
                <a:ext cx="1277057" cy="131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Top Tip</a:t>
                </a:r>
              </a:p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6</a:t>
                </a:r>
                <a:endParaRPr lang="en-GB" sz="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35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76" name="Group 75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90" name="Group 89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92" name="Rectangle 91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3" name="Group 92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95" name="Group 94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99" name="Picture 98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0" name="Rectangle 99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96" name="Picture 9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7" name="Picture 9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8" name="Picture 97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4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91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7" name="Group 86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88" name="Rectangle 87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82" name="Straight Connector 81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82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7" name="Rectangle 76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175267" y="1796761"/>
            <a:ext cx="58430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   Top tip #7: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In the kitchen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    Don’t over fill your kettle                               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if it overflows it can be dangerous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If you have wet hands and touch anything plugged then you might get an electric shock. This will hurt a lot and can kill you.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62614" y="3052224"/>
            <a:ext cx="1250303" cy="1345685"/>
            <a:chOff x="1979712" y="2666651"/>
            <a:chExt cx="1368152" cy="1410421"/>
          </a:xfrm>
        </p:grpSpPr>
        <p:sp>
          <p:nvSpPr>
            <p:cNvPr id="2" name="Rectangle 1"/>
            <p:cNvSpPr/>
            <p:nvPr/>
          </p:nvSpPr>
          <p:spPr>
            <a:xfrm>
              <a:off x="1979712" y="2666651"/>
              <a:ext cx="1368152" cy="14104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037281" y="2894227"/>
              <a:ext cx="1241834" cy="1085729"/>
              <a:chOff x="1403648" y="908720"/>
              <a:chExt cx="2295384" cy="2057079"/>
            </a:xfrm>
          </p:grpSpPr>
          <p:pic>
            <p:nvPicPr>
              <p:cNvPr id="24" name="Picture 2" descr="Kettle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238"/>
              <a:stretch/>
            </p:blipFill>
            <p:spPr bwMode="auto">
              <a:xfrm>
                <a:off x="2306943" y="1813670"/>
                <a:ext cx="1392089" cy="11521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Tap Cold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648" y="908720"/>
                <a:ext cx="1248073" cy="1248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8" name="Picture 6" descr="Shocked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13" y="4684479"/>
            <a:ext cx="1248074" cy="124807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974220" y="1822480"/>
            <a:ext cx="1143824" cy="1052874"/>
            <a:chOff x="4000710" y="284542"/>
            <a:chExt cx="4268666" cy="4268666"/>
          </a:xfrm>
        </p:grpSpPr>
        <p:pic>
          <p:nvPicPr>
            <p:cNvPr id="56" name="Picture 6" descr="Checklist ti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710" y="284542"/>
              <a:ext cx="4268666" cy="426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7" name="Group 56"/>
            <p:cNvGrpSpPr/>
            <p:nvPr/>
          </p:nvGrpSpPr>
          <p:grpSpPr>
            <a:xfrm>
              <a:off x="5993261" y="2422351"/>
              <a:ext cx="1310364" cy="1765200"/>
              <a:chOff x="6698282" y="3340283"/>
              <a:chExt cx="1310364" cy="17652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6698282" y="3340283"/>
                <a:ext cx="1224136" cy="17135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6897055" y="3436537"/>
                <a:ext cx="826587" cy="512890"/>
                <a:chOff x="4716016" y="534548"/>
                <a:chExt cx="2594334" cy="1483478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4716016" y="1360647"/>
                  <a:ext cx="2594334" cy="657379"/>
                  <a:chOff x="3174596" y="4221088"/>
                  <a:chExt cx="3917684" cy="936104"/>
                </a:xfrm>
              </p:grpSpPr>
              <p:sp>
                <p:nvSpPr>
                  <p:cNvPr id="73" name="Oval 72"/>
                  <p:cNvSpPr/>
                  <p:nvPr/>
                </p:nvSpPr>
                <p:spPr>
                  <a:xfrm>
                    <a:off x="3174596" y="4221088"/>
                    <a:ext cx="3917684" cy="9361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3729282" y="4381291"/>
                    <a:ext cx="2808312" cy="36004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5448286" y="534548"/>
                  <a:ext cx="1133004" cy="1204093"/>
                  <a:chOff x="876050" y="2889594"/>
                  <a:chExt cx="1520417" cy="1322165"/>
                </a:xfrm>
              </p:grpSpPr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876050" y="2889594"/>
                    <a:ext cx="1520417" cy="1322165"/>
                    <a:chOff x="467544" y="1700808"/>
                    <a:chExt cx="1520417" cy="1322165"/>
                  </a:xfrm>
                </p:grpSpPr>
                <p:pic>
                  <p:nvPicPr>
                    <p:cNvPr id="71" name="Picture 70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44" y="1700808"/>
                      <a:ext cx="1520417" cy="132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2" name="Rectangle 71"/>
                    <p:cNvSpPr/>
                    <p:nvPr/>
                  </p:nvSpPr>
                  <p:spPr>
                    <a:xfrm>
                      <a:off x="973854" y="1992446"/>
                      <a:ext cx="503489" cy="946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66" name="Rectangle 65"/>
                  <p:cNvSpPr/>
                  <p:nvPr/>
                </p:nvSpPr>
                <p:spPr>
                  <a:xfrm>
                    <a:off x="1202604" y="3356551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1733741" y="3655708"/>
                    <a:ext cx="291701" cy="400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1202604" y="3723792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1733741" y="3333107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70" name="Picture 69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07030" y="3393794"/>
                    <a:ext cx="902042" cy="7992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3" name="Rectangle 62"/>
                <p:cNvSpPr/>
                <p:nvPr/>
              </p:nvSpPr>
              <p:spPr>
                <a:xfrm>
                  <a:off x="5567125" y="1368418"/>
                  <a:ext cx="122038" cy="1225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 flipH="1" flipV="1">
                  <a:off x="6334734" y="1351334"/>
                  <a:ext cx="120954" cy="1396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6731589" y="3795276"/>
                <a:ext cx="1277057" cy="131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Top Tip</a:t>
                </a:r>
              </a:p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7</a:t>
                </a:r>
                <a:endParaRPr lang="en-GB" sz="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792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29" name="Group 28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46" name="Rectangle 45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54" name="Picture 53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55" name="Rectangle 54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50" name="Picture 49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2" name="Picture 5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3" name="Picture 52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8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45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1" name="Group 40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3" name="Picture 8" descr="Microwav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9" b="18845"/>
          <a:stretch/>
        </p:blipFill>
        <p:spPr bwMode="auto">
          <a:xfrm>
            <a:off x="1109561" y="2987579"/>
            <a:ext cx="912543" cy="56246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003198" y="1822480"/>
            <a:ext cx="563176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   Top tip #8: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Don’t put metal things in                                   a microwave 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    Only use containers which are   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   ‘microwave safe’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Be careful when you take                    things out … they might be hot!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pic>
        <p:nvPicPr>
          <p:cNvPr id="75" name="Picture 10" descr="Microwave oven safe item symbol simple black Vector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6" t="11454" b="19819"/>
          <a:stretch/>
        </p:blipFill>
        <p:spPr bwMode="auto">
          <a:xfrm>
            <a:off x="1249033" y="3927877"/>
            <a:ext cx="852168" cy="97087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Insulated Microwavable Casserole Bowl — Oggi | The Grommet® | Food, Cold  meals, Caserole recip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99" y="5011536"/>
            <a:ext cx="1114130" cy="83559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974220" y="1822480"/>
            <a:ext cx="1143824" cy="1052874"/>
            <a:chOff x="4000710" y="284542"/>
            <a:chExt cx="4268666" cy="4268666"/>
          </a:xfrm>
        </p:grpSpPr>
        <p:pic>
          <p:nvPicPr>
            <p:cNvPr id="68" name="Picture 6" descr="Checklist ti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710" y="284542"/>
              <a:ext cx="4268666" cy="426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9" name="Group 68"/>
            <p:cNvGrpSpPr/>
            <p:nvPr/>
          </p:nvGrpSpPr>
          <p:grpSpPr>
            <a:xfrm>
              <a:off x="5993261" y="2422351"/>
              <a:ext cx="1310364" cy="1765200"/>
              <a:chOff x="6698282" y="3340283"/>
              <a:chExt cx="1310364" cy="17652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6698282" y="3340283"/>
                <a:ext cx="1224136" cy="17135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6897055" y="3436537"/>
                <a:ext cx="826587" cy="512890"/>
                <a:chOff x="4716016" y="534548"/>
                <a:chExt cx="2594334" cy="1483478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4716016" y="1360647"/>
                  <a:ext cx="2594334" cy="657379"/>
                  <a:chOff x="3174596" y="4221088"/>
                  <a:chExt cx="3917684" cy="936104"/>
                </a:xfrm>
              </p:grpSpPr>
              <p:sp>
                <p:nvSpPr>
                  <p:cNvPr id="113" name="Oval 112"/>
                  <p:cNvSpPr/>
                  <p:nvPr/>
                </p:nvSpPr>
                <p:spPr>
                  <a:xfrm>
                    <a:off x="3174596" y="4221088"/>
                    <a:ext cx="3917684" cy="9361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3729282" y="4381291"/>
                    <a:ext cx="2808312" cy="36004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2" name="Group 101"/>
                <p:cNvGrpSpPr/>
                <p:nvPr/>
              </p:nvGrpSpPr>
              <p:grpSpPr>
                <a:xfrm>
                  <a:off x="5448286" y="534548"/>
                  <a:ext cx="1133004" cy="1204093"/>
                  <a:chOff x="876050" y="2889594"/>
                  <a:chExt cx="1520417" cy="1322165"/>
                </a:xfrm>
              </p:grpSpPr>
              <p:grpSp>
                <p:nvGrpSpPr>
                  <p:cNvPr id="105" name="Group 104"/>
                  <p:cNvGrpSpPr/>
                  <p:nvPr/>
                </p:nvGrpSpPr>
                <p:grpSpPr>
                  <a:xfrm>
                    <a:off x="876050" y="2889594"/>
                    <a:ext cx="1520417" cy="1322165"/>
                    <a:chOff x="467544" y="1700808"/>
                    <a:chExt cx="1520417" cy="1322165"/>
                  </a:xfrm>
                </p:grpSpPr>
                <p:pic>
                  <p:nvPicPr>
                    <p:cNvPr id="111" name="Picture 110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44" y="1700808"/>
                      <a:ext cx="1520417" cy="132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2" name="Rectangle 111"/>
                    <p:cNvSpPr/>
                    <p:nvPr/>
                  </p:nvSpPr>
                  <p:spPr>
                    <a:xfrm>
                      <a:off x="973854" y="1992446"/>
                      <a:ext cx="503489" cy="946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06" name="Rectangle 105"/>
                  <p:cNvSpPr/>
                  <p:nvPr/>
                </p:nvSpPr>
                <p:spPr>
                  <a:xfrm>
                    <a:off x="1202604" y="3356551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1733741" y="3655708"/>
                    <a:ext cx="291701" cy="400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1202604" y="3723792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1733741" y="3333107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110" name="Picture 109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07030" y="3393794"/>
                    <a:ext cx="902042" cy="7992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3" name="Rectangle 102"/>
                <p:cNvSpPr/>
                <p:nvPr/>
              </p:nvSpPr>
              <p:spPr>
                <a:xfrm>
                  <a:off x="5567125" y="1368418"/>
                  <a:ext cx="122038" cy="1225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 flipH="1" flipV="1">
                  <a:off x="6334734" y="1351334"/>
                  <a:ext cx="120954" cy="1396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2" name="TextBox 71"/>
              <p:cNvSpPr txBox="1"/>
              <p:nvPr/>
            </p:nvSpPr>
            <p:spPr>
              <a:xfrm>
                <a:off x="6731589" y="3795276"/>
                <a:ext cx="1277057" cy="131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Top Tip</a:t>
                </a:r>
              </a:p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8</a:t>
                </a:r>
                <a:endParaRPr lang="en-GB" sz="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115" name="Picture 2" descr="Stainless Steel Round Dinner Plate Dish Holder Plates, Stainless Steel Dish  Plate Non-Magnetic Polished Small Dish Small Disc 18cm 22cm. :  Amazon.co.uk: Home &amp;amp; Kitche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30" y="3402648"/>
            <a:ext cx="534227" cy="4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6157" y="3402648"/>
            <a:ext cx="185947" cy="1122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09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77" name="Group 76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4" name="Group 93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96" name="Group 95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00" name="Picture 99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1" name="Rectangle 100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97" name="Picture 96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8" name="Picture 9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9" name="Picture 98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5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92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8" name="Group 87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89" name="Rectangle 88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83" name="Straight Connector 82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152411" y="1817941"/>
            <a:ext cx="584307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   Top tip #9: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If the toast gets stuck in your toaster: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Unplug it and let it cool down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Carefully try to get the                           toast out 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NEVER use a knife, or anything metal to get things out of the toaster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64980" y="3157190"/>
            <a:ext cx="1346780" cy="1239159"/>
            <a:chOff x="1359738" y="3356992"/>
            <a:chExt cx="2968140" cy="2968140"/>
          </a:xfrm>
        </p:grpSpPr>
        <p:pic>
          <p:nvPicPr>
            <p:cNvPr id="24" name="Picture 8" descr="Caterlite Toaster - 4 Slo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738" y="3356992"/>
              <a:ext cx="2968140" cy="29681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 rot="530433">
              <a:off x="2356707" y="5369907"/>
              <a:ext cx="484107" cy="258066"/>
            </a:xfrm>
            <a:prstGeom prst="rect">
              <a:avLst/>
            </a:prstGeom>
            <a:solidFill>
              <a:srgbClr val="9966FF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07846" y="4509120"/>
            <a:ext cx="1527382" cy="1790874"/>
            <a:chOff x="5796135" y="3093348"/>
            <a:chExt cx="1783809" cy="2135852"/>
          </a:xfrm>
        </p:grpSpPr>
        <p:pic>
          <p:nvPicPr>
            <p:cNvPr id="27" name="Picture 14" descr="Cutlery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6" r="47882"/>
            <a:stretch/>
          </p:blipFill>
          <p:spPr bwMode="auto">
            <a:xfrm rot="8740306">
              <a:off x="6104377" y="3093348"/>
              <a:ext cx="203721" cy="1156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Buy Morphy Richards 222067 Equip 2 Slice Toaster - Brushed | Toasters |  Argo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5" y="4182698"/>
              <a:ext cx="1783809" cy="1046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/>
          <p:cNvGrpSpPr/>
          <p:nvPr/>
        </p:nvGrpSpPr>
        <p:grpSpPr>
          <a:xfrm>
            <a:off x="974220" y="1822480"/>
            <a:ext cx="1143824" cy="1052874"/>
            <a:chOff x="4000710" y="284542"/>
            <a:chExt cx="4268666" cy="4268666"/>
          </a:xfrm>
        </p:grpSpPr>
        <p:pic>
          <p:nvPicPr>
            <p:cNvPr id="57" name="Picture 6" descr="Checklist ti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710" y="284542"/>
              <a:ext cx="4268666" cy="426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8" name="Group 57"/>
            <p:cNvGrpSpPr/>
            <p:nvPr/>
          </p:nvGrpSpPr>
          <p:grpSpPr>
            <a:xfrm>
              <a:off x="5993261" y="2422351"/>
              <a:ext cx="1310364" cy="1765200"/>
              <a:chOff x="6698282" y="3340283"/>
              <a:chExt cx="1310364" cy="17652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6698282" y="3340283"/>
                <a:ext cx="1224136" cy="17135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6897055" y="3436537"/>
                <a:ext cx="826587" cy="512890"/>
                <a:chOff x="4716016" y="534548"/>
                <a:chExt cx="2594334" cy="1483478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4716016" y="1360647"/>
                  <a:ext cx="2594334" cy="657379"/>
                  <a:chOff x="3174596" y="4221088"/>
                  <a:chExt cx="3917684" cy="936104"/>
                </a:xfrm>
              </p:grpSpPr>
              <p:sp>
                <p:nvSpPr>
                  <p:cNvPr id="74" name="Oval 73"/>
                  <p:cNvSpPr/>
                  <p:nvPr/>
                </p:nvSpPr>
                <p:spPr>
                  <a:xfrm>
                    <a:off x="3174596" y="4221088"/>
                    <a:ext cx="3917684" cy="9361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3729282" y="4381291"/>
                    <a:ext cx="2808312" cy="36004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5448286" y="534548"/>
                  <a:ext cx="1133004" cy="1204093"/>
                  <a:chOff x="876050" y="2889594"/>
                  <a:chExt cx="1520417" cy="1322165"/>
                </a:xfrm>
              </p:grpSpPr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876050" y="2889594"/>
                    <a:ext cx="1520417" cy="1322165"/>
                    <a:chOff x="467544" y="1700808"/>
                    <a:chExt cx="1520417" cy="1322165"/>
                  </a:xfrm>
                </p:grpSpPr>
                <p:pic>
                  <p:nvPicPr>
                    <p:cNvPr id="72" name="Picture 71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44" y="1700808"/>
                      <a:ext cx="1520417" cy="132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3" name="Rectangle 72"/>
                    <p:cNvSpPr/>
                    <p:nvPr/>
                  </p:nvSpPr>
                  <p:spPr>
                    <a:xfrm>
                      <a:off x="973854" y="1992446"/>
                      <a:ext cx="503489" cy="946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67" name="Rectangle 66"/>
                  <p:cNvSpPr/>
                  <p:nvPr/>
                </p:nvSpPr>
                <p:spPr>
                  <a:xfrm>
                    <a:off x="1202604" y="3356551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1733741" y="3655708"/>
                    <a:ext cx="291701" cy="400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1202604" y="3723792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1733741" y="3333107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71" name="Picture 70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07030" y="3393794"/>
                    <a:ext cx="902042" cy="7992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4" name="Rectangle 63"/>
                <p:cNvSpPr/>
                <p:nvPr/>
              </p:nvSpPr>
              <p:spPr>
                <a:xfrm>
                  <a:off x="5567125" y="1368418"/>
                  <a:ext cx="122038" cy="1225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 flipH="1" flipV="1">
                  <a:off x="6334734" y="1351334"/>
                  <a:ext cx="120954" cy="1396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6731589" y="3795276"/>
                <a:ext cx="1277057" cy="131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Top Tip</a:t>
                </a:r>
              </a:p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9</a:t>
                </a:r>
                <a:endParaRPr lang="en-GB" sz="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1956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127" name="Group 126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41" name="Group 140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43" name="Rectangle 142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44" name="Group 143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46" name="Group 145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50" name="Picture 149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51" name="Rectangle 150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47" name="Picture 146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8" name="Picture 14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9" name="Picture 148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45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42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37" name="Rectangle 136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38" name="Group 137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39" name="Rectangle 138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33" name="Straight Connector 132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Rectangle 133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4" name="Picture 16" descr="Towe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36" y="5102084"/>
            <a:ext cx="1248074" cy="12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061472" y="1822480"/>
            <a:ext cx="5631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   Top tip #10: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Using electrical things near to water is very dangerous</a:t>
            </a:r>
          </a:p>
          <a:p>
            <a:endParaRPr lang="en-US" sz="2400" strike="sngStrike" dirty="0">
              <a:latin typeface="Century Gothic" panose="020B0502020202020204" pitchFamily="34" charset="0"/>
            </a:endParaRPr>
          </a:p>
          <a:p>
            <a:endParaRPr lang="en-US" sz="800" strike="sngStrike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Never take electrical things                    into the bathroom or shower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Always dry your hands before touching anything electrical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5852" y="3809367"/>
            <a:ext cx="1178864" cy="895319"/>
            <a:chOff x="1659096" y="3368394"/>
            <a:chExt cx="1634568" cy="1304830"/>
          </a:xfrm>
        </p:grpSpPr>
        <p:pic>
          <p:nvPicPr>
            <p:cNvPr id="69" name="Picture 2" descr="Hairdryer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370" y="3993061"/>
              <a:ext cx="605294" cy="657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4" name="Group 73"/>
            <p:cNvGrpSpPr/>
            <p:nvPr/>
          </p:nvGrpSpPr>
          <p:grpSpPr>
            <a:xfrm>
              <a:off x="1659096" y="3368394"/>
              <a:ext cx="1238234" cy="1304830"/>
              <a:chOff x="6287427" y="2965477"/>
              <a:chExt cx="1238234" cy="1304830"/>
            </a:xfrm>
          </p:grpSpPr>
          <p:pic>
            <p:nvPicPr>
              <p:cNvPr id="75" name="Picture 12" descr="Shower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7427" y="2965477"/>
                <a:ext cx="624667" cy="6246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4" descr="Urinal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9761" y="3195232"/>
                <a:ext cx="925900" cy="1075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1254937" y="2938025"/>
            <a:ext cx="1069780" cy="994694"/>
            <a:chOff x="1997644" y="2326746"/>
            <a:chExt cx="1162441" cy="1111606"/>
          </a:xfrm>
        </p:grpSpPr>
        <p:grpSp>
          <p:nvGrpSpPr>
            <p:cNvPr id="77" name="Group 76"/>
            <p:cNvGrpSpPr/>
            <p:nvPr/>
          </p:nvGrpSpPr>
          <p:grpSpPr>
            <a:xfrm>
              <a:off x="2281732" y="2644626"/>
              <a:ext cx="878353" cy="793726"/>
              <a:chOff x="5838508" y="1181242"/>
              <a:chExt cx="979997" cy="1215184"/>
            </a:xfrm>
          </p:grpSpPr>
          <p:pic>
            <p:nvPicPr>
              <p:cNvPr id="78" name="Picture 14" descr="Electricity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656"/>
              <a:stretch/>
            </p:blipFill>
            <p:spPr bwMode="auto">
              <a:xfrm>
                <a:off x="5838508" y="1181242"/>
                <a:ext cx="626292" cy="1131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Isosceles Triangle 78"/>
              <p:cNvSpPr/>
              <p:nvPr/>
            </p:nvSpPr>
            <p:spPr>
              <a:xfrm rot="807708">
                <a:off x="6026417" y="1382207"/>
                <a:ext cx="792088" cy="1014219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 rot="14470718">
                <a:off x="6198041" y="1253408"/>
                <a:ext cx="286699" cy="43204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82" name="Picture 4" descr="Tap Cold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644" y="2326746"/>
              <a:ext cx="557062" cy="552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5" name="Picture 14" descr="Wash Hands Soap Wat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65" y="4922835"/>
            <a:ext cx="502275" cy="4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974220" y="1822480"/>
            <a:ext cx="1143824" cy="1052874"/>
            <a:chOff x="4000710" y="284542"/>
            <a:chExt cx="4268666" cy="4268666"/>
          </a:xfrm>
        </p:grpSpPr>
        <p:pic>
          <p:nvPicPr>
            <p:cNvPr id="70" name="Picture 6" descr="Checklist tick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710" y="284542"/>
              <a:ext cx="4268666" cy="426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1" name="Group 70"/>
            <p:cNvGrpSpPr/>
            <p:nvPr/>
          </p:nvGrpSpPr>
          <p:grpSpPr>
            <a:xfrm>
              <a:off x="5993261" y="2422351"/>
              <a:ext cx="1310364" cy="1765200"/>
              <a:chOff x="6698282" y="3340283"/>
              <a:chExt cx="1310364" cy="1765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698282" y="3340283"/>
                <a:ext cx="1224136" cy="17135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6897055" y="3436537"/>
                <a:ext cx="826587" cy="512890"/>
                <a:chOff x="4716016" y="534548"/>
                <a:chExt cx="2594334" cy="1483478"/>
              </a:xfrm>
            </p:grpSpPr>
            <p:grpSp>
              <p:nvGrpSpPr>
                <p:cNvPr id="112" name="Group 111"/>
                <p:cNvGrpSpPr/>
                <p:nvPr/>
              </p:nvGrpSpPr>
              <p:grpSpPr>
                <a:xfrm>
                  <a:off x="4716016" y="1360647"/>
                  <a:ext cx="2594334" cy="657379"/>
                  <a:chOff x="3174596" y="4221088"/>
                  <a:chExt cx="3917684" cy="936104"/>
                </a:xfrm>
              </p:grpSpPr>
              <p:sp>
                <p:nvSpPr>
                  <p:cNvPr id="124" name="Oval 123"/>
                  <p:cNvSpPr/>
                  <p:nvPr/>
                </p:nvSpPr>
                <p:spPr>
                  <a:xfrm>
                    <a:off x="3174596" y="4221088"/>
                    <a:ext cx="3917684" cy="9361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3729282" y="4381291"/>
                    <a:ext cx="2808312" cy="36004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5448286" y="534548"/>
                  <a:ext cx="1133004" cy="1204093"/>
                  <a:chOff x="876050" y="2889594"/>
                  <a:chExt cx="1520417" cy="1322165"/>
                </a:xfrm>
              </p:grpSpPr>
              <p:grpSp>
                <p:nvGrpSpPr>
                  <p:cNvPr id="116" name="Group 115"/>
                  <p:cNvGrpSpPr/>
                  <p:nvPr/>
                </p:nvGrpSpPr>
                <p:grpSpPr>
                  <a:xfrm>
                    <a:off x="876050" y="2889594"/>
                    <a:ext cx="1520417" cy="1322165"/>
                    <a:chOff x="467544" y="1700808"/>
                    <a:chExt cx="1520417" cy="1322165"/>
                  </a:xfrm>
                </p:grpSpPr>
                <p:pic>
                  <p:nvPicPr>
                    <p:cNvPr id="122" name="Picture 121"/>
                    <p:cNvPicPr>
                      <a:picLocks noChangeAspect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44" y="1700808"/>
                      <a:ext cx="1520417" cy="132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23" name="Rectangle 122"/>
                    <p:cNvSpPr/>
                    <p:nvPr/>
                  </p:nvSpPr>
                  <p:spPr>
                    <a:xfrm>
                      <a:off x="973854" y="1992446"/>
                      <a:ext cx="503489" cy="946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1202604" y="3356551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>
                  <a:xfrm>
                    <a:off x="1733741" y="3655708"/>
                    <a:ext cx="291701" cy="400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1202604" y="3723792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>
                  <a:xfrm>
                    <a:off x="1733741" y="3333107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121" name="Picture 120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07030" y="3393794"/>
                    <a:ext cx="902042" cy="7992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14" name="Rectangle 113"/>
                <p:cNvSpPr/>
                <p:nvPr/>
              </p:nvSpPr>
              <p:spPr>
                <a:xfrm>
                  <a:off x="5567125" y="1368418"/>
                  <a:ext cx="122038" cy="1225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 flipH="1" flipV="1">
                  <a:off x="6334734" y="1351334"/>
                  <a:ext cx="120954" cy="1396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1" name="TextBox 110"/>
              <p:cNvSpPr txBox="1"/>
              <p:nvPr/>
            </p:nvSpPr>
            <p:spPr>
              <a:xfrm>
                <a:off x="6731589" y="3795276"/>
                <a:ext cx="1277057" cy="131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Top Tip</a:t>
                </a:r>
              </a:p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10</a:t>
                </a:r>
                <a:endParaRPr lang="en-GB" sz="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2017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84" name="Group 83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98" name="Group 97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00" name="Rectangle 99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01" name="Group 100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03" name="Group 102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07" name="Picture 106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8" name="Rectangle 107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04" name="Picture 103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5" name="Picture 10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6" name="Picture 105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2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99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5" name="Group 94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96" name="Rectangle 95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90" name="Straight Connector 89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ectangle 90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174596" y="2292207"/>
            <a:ext cx="56317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Let’s finish with a Quiz to see                   what we have learned …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You can work on your own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Or you can work in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It’s just for fun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                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9082" y="2132856"/>
            <a:ext cx="2674726" cy="2592288"/>
            <a:chOff x="169082" y="2132856"/>
            <a:chExt cx="2674726" cy="259228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82" y="2132856"/>
              <a:ext cx="2674726" cy="2592288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1008597" y="2305166"/>
              <a:ext cx="798174" cy="421376"/>
              <a:chOff x="3176120" y="2510916"/>
              <a:chExt cx="3917684" cy="211246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3176120" y="3687275"/>
                <a:ext cx="3917684" cy="936104"/>
                <a:chOff x="3174596" y="4221088"/>
                <a:chExt cx="3917684" cy="936104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3174596" y="4221088"/>
                  <a:ext cx="3917684" cy="93610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3729282" y="4381291"/>
                  <a:ext cx="2808312" cy="3600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4281916" y="2510916"/>
                <a:ext cx="1710940" cy="2015360"/>
                <a:chOff x="876050" y="2889594"/>
                <a:chExt cx="1520417" cy="155406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876050" y="2889594"/>
                  <a:ext cx="1520417" cy="1322165"/>
                  <a:chOff x="467544" y="1700808"/>
                  <a:chExt cx="1520417" cy="1322165"/>
                </a:xfrm>
              </p:grpSpPr>
              <p:pic>
                <p:nvPicPr>
                  <p:cNvPr id="54" name="Picture 53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7544" y="1700808"/>
                    <a:ext cx="1520417" cy="1322165"/>
                  </a:xfrm>
                  <a:prstGeom prst="rect">
                    <a:avLst/>
                  </a:prstGeom>
                </p:spPr>
              </p:pic>
              <p:sp>
                <p:nvSpPr>
                  <p:cNvPr id="55" name="Rectangle 54"/>
                  <p:cNvSpPr/>
                  <p:nvPr/>
                </p:nvSpPr>
                <p:spPr>
                  <a:xfrm>
                    <a:off x="973854" y="1992446"/>
                    <a:ext cx="503489" cy="94628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9" name="Rectangle 48"/>
                <p:cNvSpPr/>
                <p:nvPr/>
              </p:nvSpPr>
              <p:spPr>
                <a:xfrm>
                  <a:off x="1202604" y="3356551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1733741" y="3655708"/>
                  <a:ext cx="291701" cy="4006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1202604" y="3723792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1733741" y="3333107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2040" y="3644369"/>
                  <a:ext cx="772853" cy="799293"/>
                </a:xfrm>
                <a:prstGeom prst="rect">
                  <a:avLst/>
                </a:prstGeom>
              </p:spPr>
            </p:pic>
          </p:grpSp>
          <p:sp>
            <p:nvSpPr>
              <p:cNvPr id="46" name="Rectangle 45"/>
              <p:cNvSpPr/>
              <p:nvPr/>
            </p:nvSpPr>
            <p:spPr>
              <a:xfrm>
                <a:off x="4461373" y="3698341"/>
                <a:ext cx="184289" cy="1745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 flipH="1" flipV="1">
                <a:off x="5620534" y="3674013"/>
                <a:ext cx="182651" cy="198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952989" y="2721116"/>
              <a:ext cx="10219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entury Gothic" panose="020B0502020202020204" pitchFamily="34" charset="0"/>
                </a:rPr>
                <a:t>Let’s Be Safe</a:t>
              </a:r>
            </a:p>
            <a:p>
              <a:endParaRPr lang="en-US" sz="1000" dirty="0">
                <a:latin typeface="Century Gothic" panose="020B0502020202020204" pitchFamily="34" charset="0"/>
              </a:endParaRPr>
            </a:p>
            <a:p>
              <a:endParaRPr lang="en-US" sz="1000" dirty="0">
                <a:latin typeface="Century Gothic" panose="020B0502020202020204" pitchFamily="34" charset="0"/>
              </a:endParaRPr>
            </a:p>
            <a:p>
              <a:r>
                <a:rPr lang="en-US" sz="1000" dirty="0">
                  <a:latin typeface="Century Gothic" panose="020B0502020202020204" pitchFamily="34" charset="0"/>
                </a:rPr>
                <a:t>     Quiz</a:t>
              </a:r>
              <a:endParaRPr lang="en-GB" sz="10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74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37" name="Group 36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57" name="Group 56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90" name="Picture 89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91" name="Rectangle 90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87" name="Picture 86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8" name="Picture 8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9" name="Picture 88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6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3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9" name="Group 48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44" name="Straight Connector 43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95330" y="2886293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Let’s start by all introducing ourselves and say </a:t>
            </a:r>
            <a:r>
              <a:rPr lang="en-US" sz="4000" dirty="0">
                <a:latin typeface="Century Gothic" panose="020B0502020202020204" pitchFamily="34" charset="0"/>
              </a:rPr>
              <a:t>Hello 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5342" y="2386361"/>
            <a:ext cx="2666683" cy="1987825"/>
            <a:chOff x="613638" y="4484439"/>
            <a:chExt cx="2246624" cy="1651379"/>
          </a:xfrm>
        </p:grpSpPr>
        <p:grpSp>
          <p:nvGrpSpPr>
            <p:cNvPr id="123" name="Group 122"/>
            <p:cNvGrpSpPr/>
            <p:nvPr/>
          </p:nvGrpSpPr>
          <p:grpSpPr>
            <a:xfrm>
              <a:off x="613638" y="4484439"/>
              <a:ext cx="2246624" cy="1109634"/>
              <a:chOff x="569876" y="4120192"/>
              <a:chExt cx="2246624" cy="1109634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137561" y="4120192"/>
                <a:ext cx="1678939" cy="318366"/>
                <a:chOff x="1467668" y="4869160"/>
                <a:chExt cx="1380420" cy="272755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1467668" y="4869160"/>
                  <a:ext cx="370056" cy="233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2478032" y="4908891"/>
                  <a:ext cx="370056" cy="233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876" y="4237960"/>
                <a:ext cx="991866" cy="991866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147" y="4615455"/>
              <a:ext cx="887501" cy="8875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077" y="5155090"/>
              <a:ext cx="980728" cy="980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2931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63" name="Group 62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82" name="Rectangle 81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85" name="Group 84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89" name="Picture 88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90" name="Rectangle 89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86" name="Picture 8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7" name="Picture 8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8" name="Picture 87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4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81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7" name="Group 76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72" name="Straight Connector 71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ctangle 72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53746" y="2220235"/>
            <a:ext cx="4680520" cy="40934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Question 1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Is it safe to use a hairdryer               when you have wet hands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</a:t>
            </a:r>
            <a:r>
              <a:rPr lang="en-US" sz="2400" dirty="0">
                <a:latin typeface="Century Gothic" panose="020B0502020202020204" pitchFamily="34" charset="0"/>
              </a:rPr>
              <a:t>Yes</a:t>
            </a:r>
          </a:p>
          <a:p>
            <a:pPr lvl="1"/>
            <a:endParaRPr lang="en-US" sz="2400" dirty="0">
              <a:latin typeface="Century Gothic" panose="020B0502020202020204" pitchFamily="34" charset="0"/>
            </a:endParaRP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		No</a:t>
            </a:r>
          </a:p>
          <a:p>
            <a:pPr lvl="1"/>
            <a:endParaRPr lang="en-US" sz="2400" dirty="0">
              <a:latin typeface="Century Gothic" panose="020B0502020202020204" pitchFamily="34" charset="0"/>
            </a:endParaRP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		Not sure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2" name="Picture 2" descr="Jessica thumbs 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90" y="3919310"/>
            <a:ext cx="636731" cy="63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Thumbs down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40" y="4589543"/>
            <a:ext cx="712493" cy="7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Think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25" y="5257571"/>
            <a:ext cx="756958" cy="75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6874294" y="3978917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6874294" y="4700048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6874294" y="5421179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8" y="1676852"/>
            <a:ext cx="1313366" cy="131336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5" name="Picture 14" descr="Wash Hands Soap Wat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64" y="3073190"/>
            <a:ext cx="1144080" cy="111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airdry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78" y="4340732"/>
            <a:ext cx="1028057" cy="10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37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39" name="Group 38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77" name="Rectangle 76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91" name="Group 90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95" name="Picture 94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96" name="Rectangle 95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92" name="Picture 91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3" name="Picture 9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4" name="Picture 93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1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75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4" name="Group 63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65" name="Rectangle 64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59" name="Straight Connector 58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39296" y="1923699"/>
            <a:ext cx="630267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en-US" sz="2800" dirty="0">
                <a:latin typeface="Century Gothic" panose="020B0502020202020204" pitchFamily="34" charset="0"/>
              </a:rPr>
              <a:t>Correct Answer: 	   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You should </a:t>
            </a:r>
            <a:r>
              <a:rPr lang="en-US" sz="3200" dirty="0">
                <a:latin typeface="Century Gothic" panose="020B0502020202020204" pitchFamily="34" charset="0"/>
              </a:rPr>
              <a:t>Never </a:t>
            </a:r>
            <a:r>
              <a:rPr lang="en-US" sz="2400" dirty="0">
                <a:latin typeface="Century Gothic" panose="020B0502020202020204" pitchFamily="34" charset="0"/>
              </a:rPr>
              <a:t>touch                     anything electrical if your                        hands are wet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Do not touch plugs or sockets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Do not touch light switches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1498" y="1981897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Question 1</a:t>
            </a:r>
          </a:p>
        </p:txBody>
      </p:sp>
      <p:pic>
        <p:nvPicPr>
          <p:cNvPr id="43" name="Picture 2" descr="Clipboard Goo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01" y="1685040"/>
            <a:ext cx="1007265" cy="10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Thumbs down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91" y="2249398"/>
            <a:ext cx="712493" cy="7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1160886" y="4717861"/>
            <a:ext cx="1246336" cy="1006555"/>
            <a:chOff x="5700191" y="2792896"/>
            <a:chExt cx="1464097" cy="1176065"/>
          </a:xfrm>
        </p:grpSpPr>
        <p:pic>
          <p:nvPicPr>
            <p:cNvPr id="73" name="Picture 6" descr="Electric plu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3104865"/>
              <a:ext cx="864096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8" descr="Plug Socke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191" y="2792896"/>
              <a:ext cx="744017" cy="744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6" name="Picture 4" descr="Light switc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54" y="5951399"/>
            <a:ext cx="684419" cy="684419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73346" y="2804330"/>
            <a:ext cx="883266" cy="1643338"/>
            <a:chOff x="1014704" y="3018952"/>
            <a:chExt cx="1012670" cy="1866399"/>
          </a:xfrm>
        </p:grpSpPr>
        <p:pic>
          <p:nvPicPr>
            <p:cNvPr id="79" name="Picture 2" descr="Hairdryer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352" y="4014566"/>
              <a:ext cx="894836" cy="870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14" descr="Wash Hands Soap Water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04" y="3018952"/>
              <a:ext cx="1012670" cy="985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3290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45" name="Group 44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64" name="Group 63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71" name="Picture 70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72" name="Rectangle 71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65" name="Picture 64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6" name="Picture 6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0" name="Picture 69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3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0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6" name="Group 55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57" name="Rectangle 56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53746" y="2220235"/>
            <a:ext cx="4680520" cy="40934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Question 2 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Is it safe to “mend” a damaged or worn wire with sticky tape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		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		Yes</a:t>
            </a:r>
          </a:p>
          <a:p>
            <a:pPr lvl="1"/>
            <a:endParaRPr lang="en-US" sz="2400" dirty="0">
              <a:latin typeface="Century Gothic" panose="020B0502020202020204" pitchFamily="34" charset="0"/>
            </a:endParaRP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		No</a:t>
            </a:r>
          </a:p>
          <a:p>
            <a:pPr lvl="1"/>
            <a:endParaRPr lang="en-US" sz="2400" dirty="0">
              <a:latin typeface="Century Gothic" panose="020B0502020202020204" pitchFamily="34" charset="0"/>
            </a:endParaRP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		Not sure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19890" y="3919310"/>
            <a:ext cx="3330468" cy="2095219"/>
            <a:chOff x="4119890" y="3919310"/>
            <a:chExt cx="3330468" cy="2095219"/>
          </a:xfrm>
        </p:grpSpPr>
        <p:pic>
          <p:nvPicPr>
            <p:cNvPr id="32" name="Picture 2" descr="Jessica thumbs u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890" y="3919310"/>
              <a:ext cx="636731" cy="63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Thumbs down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240" y="4589543"/>
              <a:ext cx="712493" cy="712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Think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625" y="5257571"/>
              <a:ext cx="756958" cy="75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Rectangle 66"/>
            <p:cNvSpPr/>
            <p:nvPr/>
          </p:nvSpPr>
          <p:spPr>
            <a:xfrm>
              <a:off x="6874294" y="3978917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74294" y="4700048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874294" y="5421179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7" name="Picture 4" descr="Frayed Electrical Wiring Can Be Hazardous | McCall Enterpris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5" y="3129312"/>
            <a:ext cx="1495023" cy="117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paper masking tape for general packing us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62" y="4301192"/>
            <a:ext cx="949545" cy="94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8" y="1676852"/>
            <a:ext cx="1313366" cy="131336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57579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55" name="Group 54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81" name="Rectangle 80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84" name="Group 83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88" name="Picture 87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9" name="Rectangle 88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85" name="Picture 84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6" name="Picture 8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7" name="Picture 86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3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80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6" name="Group 65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61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39296" y="1923699"/>
            <a:ext cx="630267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en-US" sz="2800" dirty="0">
                <a:latin typeface="Century Gothic" panose="020B0502020202020204" pitchFamily="34" charset="0"/>
              </a:rPr>
              <a:t>Correct Answer: 	   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You should </a:t>
            </a:r>
            <a:r>
              <a:rPr lang="en-US" sz="3200" dirty="0">
                <a:latin typeface="Century Gothic" panose="020B0502020202020204" pitchFamily="34" charset="0"/>
              </a:rPr>
              <a:t>Never </a:t>
            </a:r>
            <a:r>
              <a:rPr lang="en-US" sz="2400" dirty="0">
                <a:latin typeface="Century Gothic" panose="020B0502020202020204" pitchFamily="34" charset="0"/>
              </a:rPr>
              <a:t>try to mend     damaged or worn wires or cables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Call an Electrician                  </a:t>
            </a:r>
            <a:endParaRPr lang="en-US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1498" y="1981897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Question 2</a:t>
            </a:r>
          </a:p>
        </p:txBody>
      </p:sp>
      <p:pic>
        <p:nvPicPr>
          <p:cNvPr id="53" name="Picture 4" descr="Thumbs down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91" y="2249398"/>
            <a:ext cx="712493" cy="7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Frayed Electrical Wiring Can Be Hazardous | McCall Enterpris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9" y="3040756"/>
            <a:ext cx="1495023" cy="117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786504" y="4070249"/>
            <a:ext cx="1145601" cy="2291781"/>
            <a:chOff x="3347864" y="1631236"/>
            <a:chExt cx="888033" cy="2040161"/>
          </a:xfrm>
        </p:grpSpPr>
        <p:pic>
          <p:nvPicPr>
            <p:cNvPr id="40" name="Picture 10" descr="End 1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2"/>
            <a:stretch/>
          </p:blipFill>
          <p:spPr bwMode="auto">
            <a:xfrm>
              <a:off x="3419872" y="1631236"/>
              <a:ext cx="816025" cy="2040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3347864" y="3164904"/>
              <a:ext cx="288032" cy="3720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4" name="Picture 2" descr="Clipboard Goo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01" y="1685040"/>
            <a:ext cx="1007265" cy="10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677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52" name="Group 51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87" name="Rectangle 86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90" name="Group 89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94" name="Picture 93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95" name="Rectangle 94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91" name="Picture 90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2" name="Picture 9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3" name="Picture 92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9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8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3" name="Group 62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64" name="Rectangle 63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58" name="Straight Connector 57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53746" y="2220235"/>
            <a:ext cx="4680520" cy="44627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Question 3 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Can you use a metal dish or plate in a microwave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		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		Yes</a:t>
            </a:r>
          </a:p>
          <a:p>
            <a:pPr lvl="1"/>
            <a:endParaRPr lang="en-US" sz="2400" dirty="0">
              <a:latin typeface="Century Gothic" panose="020B0502020202020204" pitchFamily="34" charset="0"/>
            </a:endParaRP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		No</a:t>
            </a:r>
          </a:p>
          <a:p>
            <a:pPr lvl="1"/>
            <a:endParaRPr lang="en-US" sz="2400" dirty="0">
              <a:latin typeface="Century Gothic" panose="020B0502020202020204" pitchFamily="34" charset="0"/>
            </a:endParaRP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		Not sure</a:t>
            </a:r>
          </a:p>
          <a:p>
            <a:pPr lv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7" name="Picture 8" descr="Microwav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9" b="18845"/>
          <a:stretch/>
        </p:blipFill>
        <p:spPr bwMode="auto">
          <a:xfrm>
            <a:off x="811043" y="3234522"/>
            <a:ext cx="1723640" cy="104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Stainless Steel Round Dinner Plate Dish Holder Plates, Stainless Steel Dish  Plate Non-Magnetic Polished Small Dish Small Disc 18cm 22cm. :  Amazon.co.uk: Home &amp;amp; Kitch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68" y="4559579"/>
            <a:ext cx="1075797" cy="92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8" y="1676852"/>
            <a:ext cx="1313366" cy="1313366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44" name="Group 43"/>
          <p:cNvGrpSpPr/>
          <p:nvPr/>
        </p:nvGrpSpPr>
        <p:grpSpPr>
          <a:xfrm>
            <a:off x="4119890" y="3919310"/>
            <a:ext cx="3330468" cy="2095219"/>
            <a:chOff x="4119890" y="3919310"/>
            <a:chExt cx="3330468" cy="2095219"/>
          </a:xfrm>
        </p:grpSpPr>
        <p:pic>
          <p:nvPicPr>
            <p:cNvPr id="45" name="Picture 2" descr="Jessica thumbs u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890" y="3919310"/>
              <a:ext cx="636731" cy="63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Thumbs down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240" y="4589543"/>
              <a:ext cx="712493" cy="712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6" descr="Think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625" y="5257571"/>
              <a:ext cx="756958" cy="75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>
              <a:off x="6874294" y="3978917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874294" y="4700048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74294" y="5421179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07429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35" name="Group 34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65" name="Group 64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69" name="Picture 68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70" name="Rectangle 69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66" name="Picture 6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" name="Picture 6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8" name="Picture 67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4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1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58" name="Rectangle 57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52" name="Straight Connector 51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39296" y="1923699"/>
            <a:ext cx="630267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en-US" sz="2800" dirty="0">
                <a:latin typeface="Century Gothic" panose="020B0502020202020204" pitchFamily="34" charset="0"/>
              </a:rPr>
              <a:t>Correct Answer: 	   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You should </a:t>
            </a:r>
            <a:r>
              <a:rPr lang="en-US" sz="3200" dirty="0">
                <a:latin typeface="Century Gothic" panose="020B0502020202020204" pitchFamily="34" charset="0"/>
              </a:rPr>
              <a:t>never </a:t>
            </a:r>
            <a:r>
              <a:rPr lang="en-US" sz="2400" dirty="0">
                <a:latin typeface="Century Gothic" panose="020B0502020202020204" pitchFamily="34" charset="0"/>
              </a:rPr>
              <a:t>put                                 any metal objects or anything wrapped in tin foil in a Microwave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1498" y="1981897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Question 3</a:t>
            </a:r>
          </a:p>
        </p:txBody>
      </p:sp>
      <p:pic>
        <p:nvPicPr>
          <p:cNvPr id="44" name="Picture 16" descr="What is tin foil? - Quor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6"/>
          <a:stretch/>
        </p:blipFill>
        <p:spPr bwMode="auto">
          <a:xfrm>
            <a:off x="940308" y="5200217"/>
            <a:ext cx="1038513" cy="74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Cutle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970">
            <a:off x="1042244" y="4170205"/>
            <a:ext cx="898661" cy="9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Thumbs down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91" y="2249398"/>
            <a:ext cx="712493" cy="7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lipboard Goo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01" y="1685040"/>
            <a:ext cx="1007265" cy="10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Stainless Steel Round Dinner Plate Dish Holder Plates, Stainless Steel Dish  Plate Non-Magnetic Polished Small Dish Small Disc 18cm 22cm. :  Amazon.co.uk: Home &amp;amp; Kitche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77" y="3143831"/>
            <a:ext cx="1075797" cy="92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12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59" name="Group 58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98" name="Rectangle 97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01" name="Group 100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05" name="Picture 104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6" name="Rectangle 105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02" name="Picture 101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3" name="Picture 10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4" name="Picture 103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0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97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3" name="Group 92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94" name="Rectangle 93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65" name="Straight Connector 64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53746" y="2220235"/>
            <a:ext cx="4680520" cy="53553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Question 4 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Is it safe to charge your                   mobile phone at night                         while you are in bed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		Yes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		No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		Not sure</a:t>
            </a:r>
          </a:p>
          <a:p>
            <a:pPr lvl="1"/>
            <a:endParaRPr lang="en-US" sz="2400" dirty="0">
              <a:latin typeface="Century Gothic" panose="020B0502020202020204" pitchFamily="34" charset="0"/>
            </a:endParaRP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		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	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8" name="Picture 10" descr="Mr.Gadget Solutions® New Mains Charger for Doro 5030 6030 6520 GSM Mobile  Phone: Amazon.co.uk: Electronics &amp; Pho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77" y="5549762"/>
            <a:ext cx="761089" cy="8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1399552" y="4360033"/>
            <a:ext cx="674796" cy="888484"/>
            <a:chOff x="6228186" y="1940867"/>
            <a:chExt cx="1115097" cy="1969954"/>
          </a:xfrm>
        </p:grpSpPr>
        <p:pic>
          <p:nvPicPr>
            <p:cNvPr id="40" name="Picture 12" descr="Mobile Phone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01" r="21193"/>
            <a:stretch/>
          </p:blipFill>
          <p:spPr bwMode="auto">
            <a:xfrm>
              <a:off x="6228186" y="1940867"/>
              <a:ext cx="1115097" cy="1969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6516219" y="2420890"/>
              <a:ext cx="457074" cy="127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8" y="1676852"/>
            <a:ext cx="1313366" cy="1313366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44" name="Group 43"/>
          <p:cNvGrpSpPr/>
          <p:nvPr/>
        </p:nvGrpSpPr>
        <p:grpSpPr>
          <a:xfrm>
            <a:off x="4031423" y="4114597"/>
            <a:ext cx="3330468" cy="2095219"/>
            <a:chOff x="4119890" y="3919310"/>
            <a:chExt cx="3330468" cy="2095219"/>
          </a:xfrm>
        </p:grpSpPr>
        <p:pic>
          <p:nvPicPr>
            <p:cNvPr id="45" name="Picture 2" descr="Jessica thumbs u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890" y="3919310"/>
              <a:ext cx="636731" cy="63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Thumbs down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240" y="4589543"/>
              <a:ext cx="712493" cy="712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6" descr="Think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625" y="5257571"/>
              <a:ext cx="756958" cy="75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>
              <a:off x="6874294" y="3978917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874294" y="4700048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74294" y="5421179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76672" y="2951524"/>
            <a:ext cx="1518254" cy="1105635"/>
            <a:chOff x="1365941" y="980728"/>
            <a:chExt cx="3926139" cy="2964347"/>
          </a:xfrm>
        </p:grpSpPr>
        <p:pic>
          <p:nvPicPr>
            <p:cNvPr id="53" name="Picture 4" descr="Place hotel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154"/>
            <a:stretch/>
          </p:blipFill>
          <p:spPr bwMode="auto">
            <a:xfrm>
              <a:off x="1547664" y="980728"/>
              <a:ext cx="3744416" cy="295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Poorly Bed Girl 1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3" b="15668"/>
            <a:stretch/>
          </p:blipFill>
          <p:spPr bwMode="auto">
            <a:xfrm rot="1285535">
              <a:off x="2284968" y="2148551"/>
              <a:ext cx="2178939" cy="1653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54"/>
            <p:cNvSpPr/>
            <p:nvPr/>
          </p:nvSpPr>
          <p:spPr>
            <a:xfrm>
              <a:off x="4716016" y="1772816"/>
              <a:ext cx="432048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27129" y="1784835"/>
              <a:ext cx="432048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 rot="17966620">
              <a:off x="3818601" y="368660"/>
              <a:ext cx="432048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 rot="3802769">
              <a:off x="2230037" y="542565"/>
              <a:ext cx="432048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1420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0" y="128423"/>
            <a:ext cx="9036496" cy="6601154"/>
            <a:chOff x="0" y="140214"/>
            <a:chExt cx="9036496" cy="6601154"/>
          </a:xfrm>
        </p:grpSpPr>
        <p:grpSp>
          <p:nvGrpSpPr>
            <p:cNvPr id="49" name="Group 48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68" name="Group 67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70" name="Group 69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74" name="Picture 73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75" name="Rectangle 74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71" name="Picture 70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2" name="Picture 7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3" name="Picture 72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9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6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63" name="Rectangle 62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57" name="Straight Connector 56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39296" y="1772816"/>
            <a:ext cx="630267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en-US" sz="2800" dirty="0">
                <a:latin typeface="Century Gothic" panose="020B0502020202020204" pitchFamily="34" charset="0"/>
              </a:rPr>
              <a:t>Correct Answer: 	   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You should not charge your mobile phone at night while you are in bed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Mobile phone chargers can get too hot and have caused house fires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Only charge your phone in a safe place where you can see it and turn it off if it gets too hot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1498" y="1844824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Question 4</a:t>
            </a:r>
          </a:p>
        </p:txBody>
      </p:sp>
      <p:pic>
        <p:nvPicPr>
          <p:cNvPr id="15" name="Picture 10" descr="Mr.Gadget Solutions® New Mains Charger for Doro 5030 6030 6520 GSM Mobile  Phone: Amazon.co.uk: Electronics &amp; Pho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88" y="5400041"/>
            <a:ext cx="777518" cy="85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267932" y="3080127"/>
            <a:ext cx="468980" cy="706203"/>
            <a:chOff x="6228186" y="1940867"/>
            <a:chExt cx="1115097" cy="1969954"/>
          </a:xfrm>
        </p:grpSpPr>
        <p:pic>
          <p:nvPicPr>
            <p:cNvPr id="17" name="Picture 12" descr="Mobile Phone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01" r="21193"/>
            <a:stretch/>
          </p:blipFill>
          <p:spPr bwMode="auto">
            <a:xfrm>
              <a:off x="6228186" y="1940867"/>
              <a:ext cx="1115097" cy="1969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6516219" y="2420890"/>
              <a:ext cx="457074" cy="1275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20" descr="Conflagration fire clipart. Free download transparent .PNG | Creazil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01" y="4100576"/>
            <a:ext cx="1263655" cy="85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lipboard Goo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01" y="1685040"/>
            <a:ext cx="1007265" cy="10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Thumbs down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91" y="2249398"/>
            <a:ext cx="712493" cy="7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78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52" name="Group 51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88" name="Rectangle 87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91" name="Group 90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95" name="Picture 94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96" name="Rectangle 95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92" name="Picture 91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3" name="Picture 9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4" name="Picture 93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0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8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3" name="Group 62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64" name="Rectangle 63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58" name="Straight Connector 57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53746" y="2220235"/>
            <a:ext cx="4680520" cy="44627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Question 5 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Should you turn off the switch before changing a light bulb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	</a:t>
            </a:r>
            <a:r>
              <a:rPr lang="en-US" sz="2400" dirty="0">
                <a:latin typeface="Century Gothic" panose="020B0502020202020204" pitchFamily="34" charset="0"/>
              </a:rPr>
              <a:t>Yes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		No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		Not sure</a:t>
            </a:r>
          </a:p>
          <a:p>
            <a:pPr lv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65461" y="3430106"/>
            <a:ext cx="1402283" cy="1220024"/>
            <a:chOff x="1823119" y="2924944"/>
            <a:chExt cx="2254052" cy="1883274"/>
          </a:xfrm>
        </p:grpSpPr>
        <p:pic>
          <p:nvPicPr>
            <p:cNvPr id="42" name="Picture 16" descr="Ligh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31142">
              <a:off x="1800288" y="3442588"/>
              <a:ext cx="761398" cy="715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8" descr="LEPOWER Metal Desk Lamp, Eye-Caring Table Lamp, Study Lamps with Flexible  Goose Neck for Bedroom and Office (Sandy Black) - - Amazon.co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619" y="2924944"/>
              <a:ext cx="1541552" cy="1883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8" y="1676852"/>
            <a:ext cx="1313366" cy="1313366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44" name="Group 43"/>
          <p:cNvGrpSpPr/>
          <p:nvPr/>
        </p:nvGrpSpPr>
        <p:grpSpPr>
          <a:xfrm>
            <a:off x="3972118" y="3869392"/>
            <a:ext cx="3330468" cy="2095219"/>
            <a:chOff x="4119890" y="3919310"/>
            <a:chExt cx="3330468" cy="2095219"/>
          </a:xfrm>
        </p:grpSpPr>
        <p:pic>
          <p:nvPicPr>
            <p:cNvPr id="45" name="Picture 2" descr="Jessica thumbs u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890" y="3919310"/>
              <a:ext cx="636731" cy="63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Thumbs down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240" y="4589543"/>
              <a:ext cx="712493" cy="712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6" descr="Think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625" y="5257571"/>
              <a:ext cx="756958" cy="75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>
              <a:off x="6874294" y="3978917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874294" y="4700048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74294" y="5421179"/>
              <a:ext cx="57606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0264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37" name="Group 36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56" name="Group 55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60" name="Picture 59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1" name="Rectangle 60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57" name="Picture 56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8" name="Picture 5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9" name="Picture 58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5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2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8" name="Group 47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39296" y="1923699"/>
            <a:ext cx="630267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en-US" sz="2800" dirty="0">
                <a:latin typeface="Century Gothic" panose="020B0502020202020204" pitchFamily="34" charset="0"/>
              </a:rPr>
              <a:t>Correct Answer: 	   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Yes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Before changing a light bulb                                it is safer if you turn the light                             off at the switch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1498" y="1981897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Question 5</a:t>
            </a:r>
          </a:p>
        </p:txBody>
      </p:sp>
      <p:pic>
        <p:nvPicPr>
          <p:cNvPr id="33" name="Picture 2" descr="Jessica thumbs 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853" y="2258244"/>
            <a:ext cx="636731" cy="63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dea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9" y="3234523"/>
            <a:ext cx="1394326" cy="12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lipboard Goo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01" y="1685040"/>
            <a:ext cx="1007265" cy="10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17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94" name="Group 93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24" name="Rectangle 123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27" name="Group 126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31" name="Picture 130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32" name="Rectangle 131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28" name="Picture 127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9" name="Picture 12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0" name="Picture 129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26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23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20" name="Rectangle 119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14" name="Straight Connector 113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tangle 114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561016" y="3064723"/>
            <a:ext cx="56317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Today we will be looking at: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How to be safe with electric in our home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Ten Top Tips for Electrical Safety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47346" y="2423046"/>
            <a:ext cx="1510645" cy="1431740"/>
            <a:chOff x="169082" y="2132856"/>
            <a:chExt cx="2674726" cy="2592288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82" y="2132856"/>
              <a:ext cx="2674726" cy="2592288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1008597" y="2305166"/>
              <a:ext cx="798174" cy="421376"/>
              <a:chOff x="3176120" y="2510916"/>
              <a:chExt cx="3917684" cy="2112463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176120" y="3687275"/>
                <a:ext cx="3917684" cy="936104"/>
                <a:chOff x="3174596" y="4221088"/>
                <a:chExt cx="3917684" cy="936104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3174596" y="4221088"/>
                  <a:ext cx="3917684" cy="93610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3729282" y="4381291"/>
                  <a:ext cx="2808312" cy="3600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4281916" y="2510916"/>
                <a:ext cx="1710940" cy="2015360"/>
                <a:chOff x="876050" y="2889594"/>
                <a:chExt cx="1520417" cy="1554068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876050" y="2889594"/>
                  <a:ext cx="1520417" cy="1322165"/>
                  <a:chOff x="467544" y="1700808"/>
                  <a:chExt cx="1520417" cy="1322165"/>
                </a:xfrm>
              </p:grpSpPr>
              <p:pic>
                <p:nvPicPr>
                  <p:cNvPr id="64" name="Picture 63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7544" y="1700808"/>
                    <a:ext cx="1520417" cy="1322165"/>
                  </a:xfrm>
                  <a:prstGeom prst="rect">
                    <a:avLst/>
                  </a:prstGeom>
                </p:spPr>
              </p:pic>
              <p:sp>
                <p:nvSpPr>
                  <p:cNvPr id="65" name="Rectangle 64"/>
                  <p:cNvSpPr/>
                  <p:nvPr/>
                </p:nvSpPr>
                <p:spPr>
                  <a:xfrm>
                    <a:off x="973854" y="1992446"/>
                    <a:ext cx="503489" cy="94628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9" name="Rectangle 58"/>
                <p:cNvSpPr/>
                <p:nvPr/>
              </p:nvSpPr>
              <p:spPr>
                <a:xfrm>
                  <a:off x="1202604" y="3356551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1733741" y="3655708"/>
                  <a:ext cx="291701" cy="4006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1202604" y="3723792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1733741" y="3333107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2040" y="3644369"/>
                  <a:ext cx="772853" cy="799293"/>
                </a:xfrm>
                <a:prstGeom prst="rect">
                  <a:avLst/>
                </a:prstGeom>
              </p:spPr>
            </p:pic>
          </p:grpSp>
          <p:sp>
            <p:nvSpPr>
              <p:cNvPr id="56" name="Rectangle 55"/>
              <p:cNvSpPr/>
              <p:nvPr/>
            </p:nvSpPr>
            <p:spPr>
              <a:xfrm>
                <a:off x="4461373" y="3698341"/>
                <a:ext cx="184289" cy="1745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/>
              <p:cNvSpPr/>
              <p:nvPr/>
            </p:nvSpPr>
            <p:spPr>
              <a:xfrm flipH="1" flipV="1">
                <a:off x="5620534" y="3674013"/>
                <a:ext cx="182651" cy="198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952989" y="2721115"/>
              <a:ext cx="1021952" cy="61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Century Gothic" panose="020B0502020202020204" pitchFamily="34" charset="0"/>
                </a:rPr>
                <a:t>Let’s Be Safe</a:t>
              </a:r>
              <a:endParaRPr lang="en-GB" sz="8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5681" y="175231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   </a:t>
            </a:r>
            <a:r>
              <a:rPr lang="en-US" sz="3000" dirty="0">
                <a:latin typeface="Century Gothic" panose="020B0502020202020204" pitchFamily="34" charset="0"/>
              </a:rPr>
              <a:t>How to stay Safe with                                            </a:t>
            </a:r>
          </a:p>
          <a:p>
            <a:pPr algn="ctr"/>
            <a:r>
              <a:rPr lang="en-US" sz="3000" dirty="0">
                <a:latin typeface="Century Gothic" panose="020B0502020202020204" pitchFamily="34" charset="0"/>
              </a:rPr>
              <a:t>    Electricity in the Home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719020" y="5004724"/>
            <a:ext cx="1219726" cy="863808"/>
            <a:chOff x="1115616" y="409749"/>
            <a:chExt cx="1707704" cy="1291059"/>
          </a:xfrm>
        </p:grpSpPr>
        <p:grpSp>
          <p:nvGrpSpPr>
            <p:cNvPr id="96" name="Group 95"/>
            <p:cNvGrpSpPr/>
            <p:nvPr/>
          </p:nvGrpSpPr>
          <p:grpSpPr>
            <a:xfrm>
              <a:off x="1514267" y="409749"/>
              <a:ext cx="771733" cy="714995"/>
              <a:chOff x="876050" y="2889594"/>
              <a:chExt cx="1520417" cy="1322165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876050" y="2889594"/>
                <a:ext cx="1520417" cy="1322165"/>
                <a:chOff x="467544" y="1700808"/>
                <a:chExt cx="1520417" cy="1322165"/>
              </a:xfrm>
            </p:grpSpPr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544" y="1700808"/>
                  <a:ext cx="1520417" cy="1322165"/>
                </a:xfrm>
                <a:prstGeom prst="rect">
                  <a:avLst/>
                </a:prstGeom>
              </p:spPr>
            </p:pic>
            <p:sp>
              <p:nvSpPr>
                <p:cNvPr id="105" name="Rectangle 104"/>
                <p:cNvSpPr/>
                <p:nvPr/>
              </p:nvSpPr>
              <p:spPr>
                <a:xfrm>
                  <a:off x="973854" y="1992446"/>
                  <a:ext cx="503489" cy="9462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9" name="Rectangle 98"/>
              <p:cNvSpPr/>
              <p:nvPr/>
            </p:nvSpPr>
            <p:spPr>
              <a:xfrm>
                <a:off x="1202604" y="3356551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733741" y="3655708"/>
                <a:ext cx="291701" cy="4006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202604" y="3723792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733741" y="3333107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30" y="3393794"/>
                <a:ext cx="902042" cy="799292"/>
              </a:xfrm>
              <a:prstGeom prst="rect">
                <a:avLst/>
              </a:prstGeom>
            </p:spPr>
          </p:pic>
        </p:grpSp>
        <p:pic>
          <p:nvPicPr>
            <p:cNvPr id="97" name="Picture 2" descr="Social Work 3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67" b="15667"/>
            <a:stretch/>
          </p:blipFill>
          <p:spPr bwMode="auto">
            <a:xfrm>
              <a:off x="1115616" y="548680"/>
              <a:ext cx="1707704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" name="Group 106"/>
          <p:cNvGrpSpPr/>
          <p:nvPr/>
        </p:nvGrpSpPr>
        <p:grpSpPr>
          <a:xfrm>
            <a:off x="799015" y="3999479"/>
            <a:ext cx="913879" cy="831503"/>
            <a:chOff x="2286000" y="4553208"/>
            <a:chExt cx="959124" cy="925860"/>
          </a:xfrm>
        </p:grpSpPr>
        <p:pic>
          <p:nvPicPr>
            <p:cNvPr id="108" name="Picture 2" descr="\\Speakupsvr\work\Speakup Promo Stuff\Speakup Logo\Speakup new logo email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553208"/>
              <a:ext cx="742479" cy="50405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4" descr="Video filmi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516" y="4635460"/>
              <a:ext cx="843608" cy="84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9229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73" name="Group 72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98" name="Rectangle 97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01" name="Group 100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05" name="Picture 104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6" name="Rectangle 105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02" name="Picture 101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3" name="Picture 10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4" name="Picture 103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0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97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4" name="Group 83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85" name="Rectangle 84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79" name="Straight Connector 78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4" name="Rectangle 73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58967" y="2714594"/>
            <a:ext cx="4598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How did we all 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Don’t forget to tell a friend about keeping safe with Electricity at home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00013" y="2183876"/>
            <a:ext cx="2121067" cy="1291209"/>
            <a:chOff x="3176120" y="2510915"/>
            <a:chExt cx="3917684" cy="2228802"/>
          </a:xfrm>
        </p:grpSpPr>
        <p:grpSp>
          <p:nvGrpSpPr>
            <p:cNvPr id="66" name="Group 65"/>
            <p:cNvGrpSpPr/>
            <p:nvPr/>
          </p:nvGrpSpPr>
          <p:grpSpPr>
            <a:xfrm>
              <a:off x="3176120" y="3687275"/>
              <a:ext cx="3917684" cy="1052442"/>
              <a:chOff x="3174596" y="4221088"/>
              <a:chExt cx="3917684" cy="1052442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3174596" y="4221088"/>
                <a:ext cx="3917684" cy="93610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3729282" y="4381291"/>
                <a:ext cx="2808312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29011" y="4689140"/>
                <a:ext cx="2610608" cy="58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Let’s Be Safe</a:t>
                </a:r>
                <a:endParaRPr lang="en-GB" sz="16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4281916" y="2510915"/>
              <a:ext cx="1710940" cy="1714621"/>
              <a:chOff x="876050" y="2889594"/>
              <a:chExt cx="1520417" cy="1322165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876050" y="2889594"/>
                <a:ext cx="1520417" cy="1322165"/>
                <a:chOff x="467544" y="1700808"/>
                <a:chExt cx="1520417" cy="1322165"/>
              </a:xfrm>
            </p:grpSpPr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544" y="1700808"/>
                  <a:ext cx="1520417" cy="1322165"/>
                </a:xfrm>
                <a:prstGeom prst="rect">
                  <a:avLst/>
                </a:prstGeom>
              </p:spPr>
            </p:pic>
            <p:sp>
              <p:nvSpPr>
                <p:cNvPr id="92" name="Rectangle 91"/>
                <p:cNvSpPr/>
                <p:nvPr/>
              </p:nvSpPr>
              <p:spPr>
                <a:xfrm>
                  <a:off x="973854" y="1992446"/>
                  <a:ext cx="503489" cy="9462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1" name="Rectangle 70"/>
              <p:cNvSpPr/>
              <p:nvPr/>
            </p:nvSpPr>
            <p:spPr>
              <a:xfrm>
                <a:off x="1202604" y="3356551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733741" y="3655708"/>
                <a:ext cx="291701" cy="4006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202604" y="3723792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733741" y="3333107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30" y="3393794"/>
                <a:ext cx="902042" cy="799292"/>
              </a:xfrm>
              <a:prstGeom prst="rect">
                <a:avLst/>
              </a:prstGeom>
            </p:spPr>
          </p:pic>
        </p:grpSp>
        <p:sp>
          <p:nvSpPr>
            <p:cNvPr id="68" name="Rectangle 67"/>
            <p:cNvSpPr/>
            <p:nvPr/>
          </p:nvSpPr>
          <p:spPr>
            <a:xfrm>
              <a:off x="4461373" y="3698341"/>
              <a:ext cx="184289" cy="1745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 flipH="1" flipV="1">
              <a:off x="5620534" y="3674013"/>
              <a:ext cx="182651" cy="1988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1" name="Picture 2" descr="Friends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32" y="3844675"/>
            <a:ext cx="1534635" cy="153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Photosymbols Credit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1" b="36099"/>
          <a:stretch/>
        </p:blipFill>
        <p:spPr bwMode="auto">
          <a:xfrm>
            <a:off x="336111" y="6288876"/>
            <a:ext cx="1008112" cy="29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3308073" y="6251661"/>
            <a:ext cx="3765004" cy="276999"/>
            <a:chOff x="3543301" y="2420888"/>
            <a:chExt cx="3765003" cy="276999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10"/>
            <a:srcRect t="7820" b="14310"/>
            <a:stretch/>
          </p:blipFill>
          <p:spPr>
            <a:xfrm>
              <a:off x="3543301" y="2492896"/>
              <a:ext cx="164604" cy="138265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3707904" y="2420888"/>
              <a:ext cx="36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entury Gothic" panose="020B0502020202020204" pitchFamily="34" charset="0"/>
                </a:rPr>
                <a:t>Speakup Self Advocacy 2022</a:t>
              </a:r>
              <a:endParaRPr lang="en-GB" sz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8788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94" name="Group 93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24" name="Rectangle 123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27" name="Group 126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31" name="Picture 130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32" name="Rectangle 131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28" name="Picture 127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9" name="Picture 12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0" name="Picture 129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26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23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20" name="Rectangle 119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14" name="Straight Connector 113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tangle 114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644439" y="2298321"/>
            <a:ext cx="5631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Before we start let’s do a little exercise together: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How many different things do               we use that need Electricity to make them work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Who will keep the score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>
                <a:latin typeface="Century Gothic" panose="020B0502020202020204" pitchFamily="34" charset="0"/>
              </a:rPr>
              <a:t>  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687880" y="2277445"/>
            <a:ext cx="1435267" cy="1196213"/>
            <a:chOff x="2286000" y="4553208"/>
            <a:chExt cx="959124" cy="925860"/>
          </a:xfrm>
        </p:grpSpPr>
        <p:pic>
          <p:nvPicPr>
            <p:cNvPr id="108" name="Picture 2" descr="\\Speakupsvr\work\Speakup Promo Stuff\Speakup Logo\Speakup new logo emai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553208"/>
              <a:ext cx="742479" cy="50405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4" descr="Video filmi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516" y="4635460"/>
              <a:ext cx="843608" cy="84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8" name="Picture 2" descr="Look close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7" y="3850471"/>
            <a:ext cx="1355842" cy="135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80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94" name="Group 93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24" name="Rectangle 123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27" name="Group 126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31" name="Picture 130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32" name="Rectangle 131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28" name="Picture 127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9" name="Picture 12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0" name="Picture 129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26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23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20" name="Rectangle 119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14" name="Straight Connector 113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tangle 114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716546" y="2444300"/>
            <a:ext cx="56317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So what was the score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Did you realise there are                                 so many things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   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17433" y="1866651"/>
            <a:ext cx="1900608" cy="2615681"/>
            <a:chOff x="827584" y="1844824"/>
            <a:chExt cx="1900608" cy="261568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95"/>
            <a:stretch/>
          </p:blipFill>
          <p:spPr>
            <a:xfrm>
              <a:off x="899592" y="1844824"/>
              <a:ext cx="1828600" cy="2615681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827584" y="1988840"/>
              <a:ext cx="28803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15616" y="2204864"/>
              <a:ext cx="28803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032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0" y="128423"/>
            <a:ext cx="9036496" cy="6601154"/>
            <a:chOff x="0" y="140214"/>
            <a:chExt cx="9036496" cy="6601154"/>
          </a:xfrm>
        </p:grpSpPr>
        <p:grpSp>
          <p:nvGrpSpPr>
            <p:cNvPr id="103" name="Group 102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7" name="Group 106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17" name="Group 116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19" name="Rectangle 118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22" name="Group 121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26" name="Picture 125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27" name="Rectangle 126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23" name="Picture 122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4" name="Picture 12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5" name="Picture 124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21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18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4" name="Group 113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15" name="Rectangle 114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09" name="Straight Connector 108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Rectangle 109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7634" y="1896684"/>
            <a:ext cx="2057443" cy="1469810"/>
            <a:chOff x="210301" y="1739884"/>
            <a:chExt cx="2594334" cy="1959112"/>
          </a:xfrm>
        </p:grpSpPr>
        <p:grpSp>
          <p:nvGrpSpPr>
            <p:cNvPr id="61" name="Group 60"/>
            <p:cNvGrpSpPr/>
            <p:nvPr/>
          </p:nvGrpSpPr>
          <p:grpSpPr>
            <a:xfrm>
              <a:off x="210301" y="1739884"/>
              <a:ext cx="2594334" cy="1959112"/>
              <a:chOff x="4716016" y="534548"/>
              <a:chExt cx="2594334" cy="1959112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4716016" y="1360647"/>
                <a:ext cx="2594334" cy="1133013"/>
                <a:chOff x="3174596" y="4221088"/>
                <a:chExt cx="3917684" cy="1613404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3174596" y="4221088"/>
                  <a:ext cx="3917684" cy="93610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3729282" y="4381291"/>
                  <a:ext cx="2808312" cy="3600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4144087" y="4724562"/>
                  <a:ext cx="2153253" cy="11099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Century Gothic" panose="020B0502020202020204" pitchFamily="34" charset="0"/>
                    </a:rPr>
                    <a:t>et’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s Be Safe</a:t>
                  </a:r>
                  <a:endParaRPr lang="en-GB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5448286" y="534548"/>
                <a:ext cx="1133004" cy="1204093"/>
                <a:chOff x="876050" y="2889594"/>
                <a:chExt cx="1520417" cy="1322165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876050" y="2889594"/>
                  <a:ext cx="1520417" cy="1322165"/>
                  <a:chOff x="467544" y="1700808"/>
                  <a:chExt cx="1520417" cy="1322165"/>
                </a:xfrm>
              </p:grpSpPr>
              <p:pic>
                <p:nvPicPr>
                  <p:cNvPr id="72" name="Picture 71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7544" y="1700808"/>
                    <a:ext cx="1520417" cy="1322165"/>
                  </a:xfrm>
                  <a:prstGeom prst="rect">
                    <a:avLst/>
                  </a:prstGeom>
                </p:spPr>
              </p:pic>
              <p:sp>
                <p:nvSpPr>
                  <p:cNvPr id="73" name="Rectangle 72"/>
                  <p:cNvSpPr/>
                  <p:nvPr/>
                </p:nvSpPr>
                <p:spPr>
                  <a:xfrm>
                    <a:off x="973854" y="1992446"/>
                    <a:ext cx="503489" cy="94628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1202604" y="3356551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1733741" y="3655708"/>
                  <a:ext cx="291701" cy="4006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202604" y="3723792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733741" y="3333107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7030" y="3393794"/>
                  <a:ext cx="902042" cy="799292"/>
                </a:xfrm>
                <a:prstGeom prst="rect">
                  <a:avLst/>
                </a:prstGeom>
              </p:spPr>
            </p:pic>
          </p:grpSp>
          <p:sp>
            <p:nvSpPr>
              <p:cNvPr id="64" name="Rectangle 63"/>
              <p:cNvSpPr/>
              <p:nvPr/>
            </p:nvSpPr>
            <p:spPr>
              <a:xfrm>
                <a:off x="5567125" y="1368418"/>
                <a:ext cx="122038" cy="1225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 64"/>
              <p:cNvSpPr/>
              <p:nvPr/>
            </p:nvSpPr>
            <p:spPr>
              <a:xfrm flipH="1" flipV="1">
                <a:off x="6334734" y="1351334"/>
                <a:ext cx="120954" cy="1396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092439" y="2147603"/>
              <a:ext cx="901961" cy="1363809"/>
              <a:chOff x="798220" y="3441257"/>
              <a:chExt cx="1697180" cy="2414049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95"/>
              <a:stretch/>
            </p:blipFill>
            <p:spPr>
              <a:xfrm>
                <a:off x="798220" y="3441257"/>
                <a:ext cx="1697180" cy="2414049"/>
              </a:xfrm>
              <a:prstGeom prst="rect">
                <a:avLst/>
              </a:prstGeom>
            </p:spPr>
          </p:pic>
          <p:sp>
            <p:nvSpPr>
              <p:cNvPr id="53" name="Rectangle 52"/>
              <p:cNvSpPr/>
              <p:nvPr/>
            </p:nvSpPr>
            <p:spPr>
              <a:xfrm>
                <a:off x="939081" y="3707904"/>
                <a:ext cx="185663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2520019" y="2432267"/>
            <a:ext cx="58684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Now we’ll watch a film Speakup has made called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     “You just plug it in don’t you”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We can watch it by clicking on the link below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884952" y="3405723"/>
            <a:ext cx="1119829" cy="1076699"/>
            <a:chOff x="2286000" y="4553208"/>
            <a:chExt cx="959124" cy="925860"/>
          </a:xfrm>
        </p:grpSpPr>
        <p:pic>
          <p:nvPicPr>
            <p:cNvPr id="56" name="Picture 2" descr="\\Speakupsvr\work\Speakup Promo Stuff\Speakup Logo\Speakup new logo emai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553208"/>
              <a:ext cx="742479" cy="50405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Video filmi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516" y="4635460"/>
              <a:ext cx="843608" cy="84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Rectangle 57"/>
          <p:cNvSpPr/>
          <p:nvPr/>
        </p:nvSpPr>
        <p:spPr>
          <a:xfrm>
            <a:off x="2915816" y="52156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10"/>
              </a:rPr>
              <a:t>You just plug it in don't you - Video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2417839" y="5085184"/>
            <a:ext cx="677340" cy="611697"/>
            <a:chOff x="2520019" y="5014386"/>
            <a:chExt cx="677340" cy="611697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27784" y="5014386"/>
              <a:ext cx="335833" cy="343029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2520019" y="5318306"/>
              <a:ext cx="677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click</a:t>
              </a:r>
              <a:endParaRPr lang="en-GB" sz="14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42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37" name="Group 36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79" name="Rectangle 78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82" name="Group 81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89" name="Picture 88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90" name="Rectangle 89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83" name="Picture 82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7" name="Picture 8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8" name="Picture 87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1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78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51" name="Rectangle 50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751923" y="2463108"/>
            <a:ext cx="56317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Does anybody want to say anything about the things we saw in the film before we move on to the Top Tips?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2701" y="1899339"/>
            <a:ext cx="2422501" cy="2270295"/>
            <a:chOff x="362701" y="1899339"/>
            <a:chExt cx="2422501" cy="2270295"/>
          </a:xfrm>
        </p:grpSpPr>
        <p:grpSp>
          <p:nvGrpSpPr>
            <p:cNvPr id="32" name="Group 31"/>
            <p:cNvGrpSpPr/>
            <p:nvPr/>
          </p:nvGrpSpPr>
          <p:grpSpPr>
            <a:xfrm>
              <a:off x="1826078" y="3123476"/>
              <a:ext cx="959124" cy="925860"/>
              <a:chOff x="2286000" y="4553208"/>
              <a:chExt cx="959124" cy="925860"/>
            </a:xfrm>
          </p:grpSpPr>
          <p:pic>
            <p:nvPicPr>
              <p:cNvPr id="45" name="Picture 2" descr="\\Speakupsvr\work\Speakup Promo Stuff\Speakup Logo\Speakup new logo email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0" y="4553208"/>
                <a:ext cx="742479" cy="504056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4" descr="Video filmi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1516" y="4635460"/>
                <a:ext cx="843608" cy="8436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362701" y="1899339"/>
              <a:ext cx="1620427" cy="2270295"/>
              <a:chOff x="899592" y="3789039"/>
              <a:chExt cx="1620427" cy="2270295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95"/>
              <a:stretch/>
            </p:blipFill>
            <p:spPr>
              <a:xfrm>
                <a:off x="932875" y="3789039"/>
                <a:ext cx="1587144" cy="2270295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899592" y="3789040"/>
                <a:ext cx="216024" cy="122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932875" y="4005064"/>
                <a:ext cx="470773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278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45" name="Group 44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64" name="Group 63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68" name="Picture 67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9" name="Rectangle 68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65" name="Picture 64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6" name="Picture 6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" name="Picture 66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3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0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6" name="Group 55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57" name="Rectangle 56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03848" y="2492896"/>
            <a:ext cx="2594334" cy="1518217"/>
            <a:chOff x="4716016" y="534548"/>
            <a:chExt cx="2594334" cy="1518217"/>
          </a:xfrm>
        </p:grpSpPr>
        <p:grpSp>
          <p:nvGrpSpPr>
            <p:cNvPr id="3" name="Group 2"/>
            <p:cNvGrpSpPr/>
            <p:nvPr/>
          </p:nvGrpSpPr>
          <p:grpSpPr>
            <a:xfrm>
              <a:off x="4716016" y="1360647"/>
              <a:ext cx="2594334" cy="692118"/>
              <a:chOff x="3174596" y="4221088"/>
              <a:chExt cx="3917684" cy="98557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174596" y="4221088"/>
                <a:ext cx="3917684" cy="93610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729282" y="4381291"/>
                <a:ext cx="2808312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144087" y="4724561"/>
                <a:ext cx="2153253" cy="482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Let’s Be Safe</a:t>
                </a:r>
                <a:endParaRPr lang="en-GB" sz="16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5448286" y="534548"/>
              <a:ext cx="1133004" cy="1204093"/>
              <a:chOff x="876050" y="2889594"/>
              <a:chExt cx="1520417" cy="132216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876050" y="2889594"/>
                <a:ext cx="1520417" cy="1322165"/>
                <a:chOff x="467544" y="1700808"/>
                <a:chExt cx="1520417" cy="1322165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544" y="1700808"/>
                  <a:ext cx="1520417" cy="1322165"/>
                </a:xfrm>
                <a:prstGeom prst="rect">
                  <a:avLst/>
                </a:prstGeom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973854" y="1992446"/>
                  <a:ext cx="503489" cy="9462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1202604" y="3356551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733741" y="3655708"/>
                <a:ext cx="291701" cy="4006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202604" y="3723792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733741" y="3333107"/>
                <a:ext cx="291701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030" y="3393794"/>
                <a:ext cx="902042" cy="799292"/>
              </a:xfrm>
              <a:prstGeom prst="rect">
                <a:avLst/>
              </a:prstGeom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5567125" y="1368418"/>
              <a:ext cx="122038" cy="122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 flipH="1" flipV="1">
              <a:off x="6334734" y="1351334"/>
              <a:ext cx="120954" cy="1396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97587" y="4524536"/>
            <a:ext cx="5972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Top Tips for Electrical Safety</a:t>
            </a:r>
            <a:endParaRPr lang="en-GB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76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0" y="140214"/>
            <a:ext cx="9036496" cy="6601154"/>
            <a:chOff x="0" y="140214"/>
            <a:chExt cx="9036496" cy="6601154"/>
          </a:xfrm>
        </p:grpSpPr>
        <p:grpSp>
          <p:nvGrpSpPr>
            <p:cNvPr id="92" name="Group 91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06" name="Group 105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08" name="Rectangle 107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09" name="Group 108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11" name="Group 110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15" name="Picture 114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16" name="Rectangle 115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12" name="Picture 111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3" name="Picture 11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4" name="Picture 113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0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07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03" name="Group 102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04" name="Rectangle 103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98" name="Straight Connector 97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 98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3" name="Rectangle 92"/>
            <p:cNvSpPr/>
            <p:nvPr/>
          </p:nvSpPr>
          <p:spPr>
            <a:xfrm>
              <a:off x="0" y="1484783"/>
              <a:ext cx="9036496" cy="74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36154" y="1822480"/>
            <a:ext cx="563176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   Top Tip #1: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Don’t plug too many things into the same power socket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Extension leads can be useful          but do plug too many things                into one lead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NEVER plug more than one heater into them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974220" y="1822480"/>
            <a:ext cx="1143824" cy="1052874"/>
            <a:chOff x="4000710" y="284542"/>
            <a:chExt cx="4268666" cy="4268666"/>
          </a:xfrm>
        </p:grpSpPr>
        <p:pic>
          <p:nvPicPr>
            <p:cNvPr id="44" name="Picture 6" descr="Checklist ti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710" y="284542"/>
              <a:ext cx="4268666" cy="426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5" name="Group 44"/>
            <p:cNvGrpSpPr/>
            <p:nvPr/>
          </p:nvGrpSpPr>
          <p:grpSpPr>
            <a:xfrm>
              <a:off x="5993261" y="2422351"/>
              <a:ext cx="1310364" cy="1765200"/>
              <a:chOff x="6698282" y="3340283"/>
              <a:chExt cx="1310364" cy="17652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6698282" y="3340283"/>
                <a:ext cx="1224136" cy="17135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6897055" y="3436537"/>
                <a:ext cx="826587" cy="512890"/>
                <a:chOff x="4716016" y="534548"/>
                <a:chExt cx="2594334" cy="1483478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4716016" y="1360647"/>
                  <a:ext cx="2594334" cy="657379"/>
                  <a:chOff x="3174596" y="4221088"/>
                  <a:chExt cx="3917684" cy="936104"/>
                </a:xfrm>
              </p:grpSpPr>
              <p:sp>
                <p:nvSpPr>
                  <p:cNvPr id="66" name="Oval 65"/>
                  <p:cNvSpPr/>
                  <p:nvPr/>
                </p:nvSpPr>
                <p:spPr>
                  <a:xfrm>
                    <a:off x="3174596" y="4221088"/>
                    <a:ext cx="3917684" cy="9361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3729282" y="4381291"/>
                    <a:ext cx="2808312" cy="36004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5448286" y="534548"/>
                  <a:ext cx="1133004" cy="1204093"/>
                  <a:chOff x="876050" y="2889594"/>
                  <a:chExt cx="1520417" cy="1322165"/>
                </a:xfrm>
              </p:grpSpPr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876050" y="2889594"/>
                    <a:ext cx="1520417" cy="1322165"/>
                    <a:chOff x="467544" y="1700808"/>
                    <a:chExt cx="1520417" cy="1322165"/>
                  </a:xfrm>
                </p:grpSpPr>
                <p:pic>
                  <p:nvPicPr>
                    <p:cNvPr id="64" name="Picture 63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44" y="1700808"/>
                      <a:ext cx="1520417" cy="132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5" name="Rectangle 64"/>
                    <p:cNvSpPr/>
                    <p:nvPr/>
                  </p:nvSpPr>
                  <p:spPr>
                    <a:xfrm>
                      <a:off x="973854" y="1992446"/>
                      <a:ext cx="503489" cy="946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59" name="Rectangle 58"/>
                  <p:cNvSpPr/>
                  <p:nvPr/>
                </p:nvSpPr>
                <p:spPr>
                  <a:xfrm>
                    <a:off x="1202604" y="3356551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1733741" y="3655708"/>
                    <a:ext cx="291701" cy="400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1202604" y="3723792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733741" y="3333107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07030" y="3393794"/>
                    <a:ext cx="902042" cy="7992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6" name="Rectangle 55"/>
                <p:cNvSpPr/>
                <p:nvPr/>
              </p:nvSpPr>
              <p:spPr>
                <a:xfrm>
                  <a:off x="5567125" y="1368418"/>
                  <a:ext cx="122038" cy="1225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 flipH="1" flipV="1">
                  <a:off x="6334734" y="1351334"/>
                  <a:ext cx="120954" cy="1396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6731589" y="3795276"/>
                <a:ext cx="1277057" cy="131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Top Tip</a:t>
                </a:r>
              </a:p>
              <a:p>
                <a:pPr algn="ctr"/>
                <a:r>
                  <a:rPr lang="en-US" sz="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1</a:t>
                </a:r>
                <a:endParaRPr lang="en-GB" sz="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48" name="Picture 6" descr="Electrical safety in the office | CM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6" y="4421557"/>
            <a:ext cx="1495956" cy="99799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" descr="Multiple Electrical Outlets Not Working | Blog | A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3" y="3069638"/>
            <a:ext cx="971768" cy="108126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26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3947</TotalTime>
  <Words>1280</Words>
  <Application>Microsoft Macintosh PowerPoint</Application>
  <PresentationFormat>On-screen Show (4:3)</PresentationFormat>
  <Paragraphs>304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Broad Street</dc:creator>
  <cp:lastModifiedBy>Geoff Doncaster @Speakup</cp:lastModifiedBy>
  <cp:revision>151</cp:revision>
  <dcterms:created xsi:type="dcterms:W3CDTF">2022-01-04T13:24:10Z</dcterms:created>
  <dcterms:modified xsi:type="dcterms:W3CDTF">2022-03-02T08:36:22Z</dcterms:modified>
</cp:coreProperties>
</file>