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8" r:id="rId2"/>
    <p:sldId id="316" r:id="rId3"/>
    <p:sldId id="342" r:id="rId4"/>
    <p:sldId id="307" r:id="rId5"/>
    <p:sldId id="345" r:id="rId6"/>
    <p:sldId id="346" r:id="rId7"/>
    <p:sldId id="347" r:id="rId8"/>
    <p:sldId id="348" r:id="rId9"/>
    <p:sldId id="356" r:id="rId10"/>
    <p:sldId id="358" r:id="rId11"/>
    <p:sldId id="363" r:id="rId12"/>
    <p:sldId id="360" r:id="rId13"/>
    <p:sldId id="349" r:id="rId14"/>
    <p:sldId id="328" r:id="rId15"/>
    <p:sldId id="367" r:id="rId16"/>
    <p:sldId id="352" r:id="rId17"/>
    <p:sldId id="353" r:id="rId18"/>
    <p:sldId id="364" r:id="rId19"/>
    <p:sldId id="365" r:id="rId20"/>
    <p:sldId id="366" r:id="rId21"/>
    <p:sldId id="3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8"/>
    <p:restoredTop sz="94694"/>
  </p:normalViewPr>
  <p:slideViewPr>
    <p:cSldViewPr>
      <p:cViewPr varScale="1">
        <p:scale>
          <a:sx n="117" d="100"/>
          <a:sy n="117" d="100"/>
        </p:scale>
        <p:origin x="123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A87B6-B331-41F7-BA86-B4CBC2FF40B2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5263A-6770-4223-9E1D-9ACA47B24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86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263A-6770-4223-9E1D-9ACA47B243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528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263A-6770-4223-9E1D-9ACA47B243D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41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263A-6770-4223-9E1D-9ACA47B243D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954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263A-6770-4223-9E1D-9ACA47B243D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685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263A-6770-4223-9E1D-9ACA47B243D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44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263A-6770-4223-9E1D-9ACA47B243D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293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263A-6770-4223-9E1D-9ACA47B243D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42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263A-6770-4223-9E1D-9ACA47B243D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611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263A-6770-4223-9E1D-9ACA47B243D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03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86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52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95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7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0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22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5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61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6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5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74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1DAB-5CD7-4B3D-81D7-D1B4B79EBB13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1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.png"/><Relationship Id="rId7" Type="http://schemas.openxmlformats.org/officeDocument/2006/relationships/image" Target="../media/image2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.png"/><Relationship Id="rId7" Type="http://schemas.openxmlformats.org/officeDocument/2006/relationships/image" Target="../media/image28.emf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2.png"/><Relationship Id="rId5" Type="http://schemas.openxmlformats.org/officeDocument/2006/relationships/image" Target="../media/image4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.png"/><Relationship Id="rId7" Type="http://schemas.openxmlformats.org/officeDocument/2006/relationships/image" Target="../media/image28.emf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hyperlink" Target="https://www.speakup.org.uk/icantsmellit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35.emf"/><Relationship Id="rId4" Type="http://schemas.openxmlformats.org/officeDocument/2006/relationships/image" Target="../media/image3.png"/><Relationship Id="rId9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40.png"/><Relationship Id="rId5" Type="http://schemas.openxmlformats.org/officeDocument/2006/relationships/image" Target="../media/image4.pn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0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0" Type="http://schemas.openxmlformats.org/officeDocument/2006/relationships/image" Target="../media/image28.emf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9.png"/><Relationship Id="rId5" Type="http://schemas.openxmlformats.org/officeDocument/2006/relationships/image" Target="../media/image3.png"/><Relationship Id="rId10" Type="http://schemas.openxmlformats.org/officeDocument/2006/relationships/image" Target="../media/image48.png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2.png"/><Relationship Id="rId5" Type="http://schemas.openxmlformats.org/officeDocument/2006/relationships/image" Target="../media/image3.pn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2.png"/><Relationship Id="rId7" Type="http://schemas.openxmlformats.org/officeDocument/2006/relationships/hyperlink" Target="https://www.speakup.org.uk/_files/ugd/7b2ad3_1990b8b915f449369a8ab17fd5ce4b71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6.png"/><Relationship Id="rId5" Type="http://schemas.openxmlformats.org/officeDocument/2006/relationships/image" Target="../media/image3.png"/><Relationship Id="rId10" Type="http://schemas.openxmlformats.org/officeDocument/2006/relationships/image" Target="../media/image53.png"/><Relationship Id="rId4" Type="http://schemas.openxmlformats.org/officeDocument/2006/relationships/image" Target="../media/image2.png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20.jpe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hyperlink" Target="https://youtu.be/oaF9AShCiew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7.emf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hyperlink" Target="https://www.speakup.org.uk/icantsmell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88" name="Group 87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09" name="Group 108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11" name="Rectangle 110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12" name="Group 111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14" name="Group 113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18" name="Picture 117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19" name="Rectangle 118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15" name="Picture 11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6" name="Picture 115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7" name="Picture 116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3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06" name="Group 105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107" name="Rectangle 106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01" name="Straight Connector 100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ctangle 101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9" name="Rectangle 88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7562" y="2947607"/>
            <a:ext cx="7971709" cy="1481083"/>
            <a:chOff x="231372" y="1908897"/>
            <a:chExt cx="7971709" cy="1481083"/>
          </a:xfrm>
        </p:grpSpPr>
        <p:sp>
          <p:nvSpPr>
            <p:cNvPr id="39" name="TextBox 38"/>
            <p:cNvSpPr txBox="1"/>
            <p:nvPr/>
          </p:nvSpPr>
          <p:spPr>
            <a:xfrm>
              <a:off x="3234529" y="2256330"/>
              <a:ext cx="49685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Century Gothic" panose="020B0502020202020204" pitchFamily="34" charset="0"/>
                </a:rPr>
                <a:t>Today we’re going to learn                  some things about being safe                 with Gas in our homes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31372" y="1908897"/>
              <a:ext cx="2628890" cy="1481083"/>
              <a:chOff x="3176120" y="2510915"/>
              <a:chExt cx="3917684" cy="2131682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3176120" y="3687275"/>
                <a:ext cx="3917684" cy="955322"/>
                <a:chOff x="3174596" y="4221088"/>
                <a:chExt cx="3917684" cy="955322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3174596" y="4221088"/>
                  <a:ext cx="3917684" cy="93610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3729282" y="4381291"/>
                  <a:ext cx="2808312" cy="36004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4049039" y="4689139"/>
                  <a:ext cx="2277463" cy="487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Let’s Be Safe</a:t>
                  </a:r>
                  <a:endParaRPr lang="en-GB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4281916" y="2510915"/>
                <a:ext cx="1710940" cy="1714621"/>
                <a:chOff x="876050" y="2889594"/>
                <a:chExt cx="1520417" cy="1322165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876050" y="2889594"/>
                  <a:ext cx="1520417" cy="1322165"/>
                  <a:chOff x="467544" y="1700808"/>
                  <a:chExt cx="1520417" cy="1322165"/>
                </a:xfrm>
              </p:grpSpPr>
              <p:pic>
                <p:nvPicPr>
                  <p:cNvPr id="68" name="Picture 67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7544" y="1700808"/>
                    <a:ext cx="1520417" cy="1322165"/>
                  </a:xfrm>
                  <a:prstGeom prst="rect">
                    <a:avLst/>
                  </a:prstGeom>
                </p:spPr>
              </p:pic>
              <p:sp>
                <p:nvSpPr>
                  <p:cNvPr id="69" name="Rectangle 68"/>
                  <p:cNvSpPr/>
                  <p:nvPr/>
                </p:nvSpPr>
                <p:spPr>
                  <a:xfrm>
                    <a:off x="973854" y="1992446"/>
                    <a:ext cx="503489" cy="94628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6" name="Rectangle 55"/>
                <p:cNvSpPr/>
                <p:nvPr/>
              </p:nvSpPr>
              <p:spPr>
                <a:xfrm>
                  <a:off x="1202604" y="3356551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1733741" y="3655708"/>
                  <a:ext cx="291701" cy="4006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1202604" y="3723792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1733741" y="3333107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3" name="Rectangle 52"/>
              <p:cNvSpPr/>
              <p:nvPr/>
            </p:nvSpPr>
            <p:spPr>
              <a:xfrm>
                <a:off x="4461373" y="3698341"/>
                <a:ext cx="184289" cy="1745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/>
              <p:cNvSpPr/>
              <p:nvPr/>
            </p:nvSpPr>
            <p:spPr>
              <a:xfrm flipH="1" flipV="1">
                <a:off x="5620534" y="3674013"/>
                <a:ext cx="182651" cy="1988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328664" y="1817539"/>
            <a:ext cx="8484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My home, My energy … I have the power!</a:t>
            </a:r>
            <a:endParaRPr lang="en-GB" sz="3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6" name="Picture 2" descr="Ga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14" y="3297626"/>
            <a:ext cx="901176" cy="9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34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38" name="Group 37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55" name="Rectangle 54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56" name="Group 55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58" name="Group 57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62" name="Picture 61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3" name="Rectangle 62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59" name="Picture 58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0" name="Picture 5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1" name="Picture 60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7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3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49" name="Group 48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44" name="Straight Connector 43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799461" y="2667559"/>
            <a:ext cx="5631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Dizziness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Feeling Sick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Headache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Stomach Pains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Feeling Out of Breath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482" y="1878583"/>
            <a:ext cx="8484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Some Signs of Carbon Monoxide Poisoning</a:t>
            </a:r>
            <a:endParaRPr lang="en-GB" sz="3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29768" y="2823125"/>
            <a:ext cx="1540796" cy="3385347"/>
            <a:chOff x="1148494" y="2858424"/>
            <a:chExt cx="1540796" cy="338534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6053" y="2858424"/>
              <a:ext cx="1211807" cy="94187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66898" y="4303067"/>
              <a:ext cx="1110962" cy="78283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72288" y="5311637"/>
              <a:ext cx="1317002" cy="93213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182865" y="2858424"/>
              <a:ext cx="436807" cy="1385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148494" y="4329356"/>
              <a:ext cx="436807" cy="183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292596" y="5311637"/>
              <a:ext cx="579361" cy="133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6054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51" name="Group 50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68" name="Rectangle 67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71" name="Group 70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75" name="Picture 74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76" name="Rectangle 75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72" name="Picture 71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3" name="Picture 7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4" name="Picture 73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0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7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3" name="Group 62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64" name="Rectangle 63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58" name="Straight Connector 57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827198" y="2479970"/>
            <a:ext cx="56317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If these signs disappear                  when you leave your                home for fresh air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It could be that you have a              Carbon Monoxide leak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77087" y="2243892"/>
            <a:ext cx="912171" cy="572470"/>
            <a:chOff x="556569" y="2466939"/>
            <a:chExt cx="1294995" cy="94187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9757" y="2466939"/>
              <a:ext cx="1211807" cy="941872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56569" y="2466939"/>
              <a:ext cx="436807" cy="1385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90738" y="3043380"/>
            <a:ext cx="1040372" cy="636919"/>
            <a:chOff x="522198" y="3911582"/>
            <a:chExt cx="1329366" cy="78283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0602" y="3911582"/>
              <a:ext cx="1110962" cy="782832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522198" y="3937871"/>
              <a:ext cx="436807" cy="183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3851" y="3071723"/>
            <a:ext cx="1097388" cy="660794"/>
            <a:chOff x="666300" y="4920152"/>
            <a:chExt cx="1396694" cy="93213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5992" y="4920152"/>
              <a:ext cx="1317002" cy="9321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66300" y="4920152"/>
              <a:ext cx="579361" cy="133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6028" y="4340006"/>
            <a:ext cx="1872207" cy="1348553"/>
            <a:chOff x="856028" y="4340006"/>
            <a:chExt cx="1872207" cy="1348553"/>
          </a:xfrm>
        </p:grpSpPr>
        <p:grpSp>
          <p:nvGrpSpPr>
            <p:cNvPr id="39" name="Group 38"/>
            <p:cNvGrpSpPr/>
            <p:nvPr/>
          </p:nvGrpSpPr>
          <p:grpSpPr>
            <a:xfrm>
              <a:off x="856028" y="4340006"/>
              <a:ext cx="1872207" cy="1348553"/>
              <a:chOff x="1331641" y="1576391"/>
              <a:chExt cx="3776689" cy="2788714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723954" y="1576391"/>
                <a:ext cx="3384376" cy="2621448"/>
                <a:chOff x="3275856" y="951568"/>
                <a:chExt cx="3384376" cy="2621448"/>
              </a:xfrm>
            </p:grpSpPr>
            <p:sp>
              <p:nvSpPr>
                <p:cNvPr id="46" name="Cloud Callout 45"/>
                <p:cNvSpPr/>
                <p:nvPr/>
              </p:nvSpPr>
              <p:spPr>
                <a:xfrm>
                  <a:off x="3275856" y="951568"/>
                  <a:ext cx="3384376" cy="2304256"/>
                </a:xfrm>
                <a:prstGeom prst="cloudCallout">
                  <a:avLst/>
                </a:prstGeom>
                <a:solidFill>
                  <a:schemeClr val="bg1"/>
                </a:solidFill>
                <a:ln>
                  <a:solidFill>
                    <a:srgbClr val="FFFF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4067944" y="3140968"/>
                  <a:ext cx="504056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41" name="Picture 2" descr="Household Blank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641" y="2348881"/>
                <a:ext cx="2016224" cy="20162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8" name="Picture 6" descr="Ove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3" y="5142968"/>
              <a:ext cx="407989" cy="407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697" y="5099082"/>
              <a:ext cx="221125" cy="212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076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45" name="Group 44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65" name="Group 64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69" name="Picture 68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70" name="Rectangle 69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66" name="Picture 65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" name="Picture 6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" name="Picture 67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64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1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58" name="Rectangle 57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796963" y="1945336"/>
            <a:ext cx="56317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Speakup has produced posters to tell people about the signs of Carbon Monoxide Poisoning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There are 4 examples on our poster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Full size Posters can be downloaded for free from                        the Speakup website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442" y="1908634"/>
            <a:ext cx="1254579" cy="97511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787" y="3040351"/>
            <a:ext cx="1216161" cy="85695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328" y="4085068"/>
            <a:ext cx="1223945" cy="8467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328" y="5132319"/>
            <a:ext cx="1239596" cy="96988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0" name="Rectangle 39"/>
          <p:cNvSpPr/>
          <p:nvPr/>
        </p:nvSpPr>
        <p:spPr>
          <a:xfrm>
            <a:off x="3171220" y="5795972"/>
            <a:ext cx="405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1"/>
              </a:rPr>
              <a:t>I Can’t smell it so it must be safe - Posters</a:t>
            </a:r>
            <a:endParaRPr lang="en-GB" dirty="0"/>
          </a:p>
        </p:txBody>
      </p:sp>
      <p:grpSp>
        <p:nvGrpSpPr>
          <p:cNvPr id="41" name="Group 40"/>
          <p:cNvGrpSpPr/>
          <p:nvPr/>
        </p:nvGrpSpPr>
        <p:grpSpPr>
          <a:xfrm>
            <a:off x="2626821" y="5661248"/>
            <a:ext cx="677340" cy="611697"/>
            <a:chOff x="2520019" y="5212243"/>
            <a:chExt cx="677340" cy="61169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27784" y="5212243"/>
              <a:ext cx="335833" cy="343029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520019" y="5516163"/>
              <a:ext cx="677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click</a:t>
              </a:r>
              <a:endParaRPr lang="en-GB" sz="14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474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46" name="Group 45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65" name="Group 64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69" name="Picture 68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70" name="Rectangle 69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66" name="Picture 65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" name="Picture 6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" name="Picture 67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64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1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58" name="Rectangle 57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52" name="Straight Connector 51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03848" y="2492896"/>
            <a:ext cx="2594334" cy="1518217"/>
            <a:chOff x="4716016" y="534548"/>
            <a:chExt cx="2594334" cy="1518217"/>
          </a:xfrm>
        </p:grpSpPr>
        <p:grpSp>
          <p:nvGrpSpPr>
            <p:cNvPr id="3" name="Group 2"/>
            <p:cNvGrpSpPr/>
            <p:nvPr/>
          </p:nvGrpSpPr>
          <p:grpSpPr>
            <a:xfrm>
              <a:off x="4716016" y="1360647"/>
              <a:ext cx="2594334" cy="692118"/>
              <a:chOff x="3174596" y="4221088"/>
              <a:chExt cx="3917684" cy="98557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174596" y="4221088"/>
                <a:ext cx="3917684" cy="936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729282" y="4381291"/>
                <a:ext cx="2808312" cy="36004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144087" y="4724561"/>
                <a:ext cx="2153253" cy="482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Let’s Be Safe</a:t>
                </a:r>
                <a:endParaRPr lang="en-GB" sz="16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5448286" y="534548"/>
              <a:ext cx="1133004" cy="1204093"/>
              <a:chOff x="876050" y="2889594"/>
              <a:chExt cx="1520417" cy="132216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876050" y="2889594"/>
                <a:ext cx="1520417" cy="1322165"/>
                <a:chOff x="467544" y="1700808"/>
                <a:chExt cx="1520417" cy="1322165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7544" y="1700808"/>
                  <a:ext cx="1520417" cy="1322165"/>
                </a:xfrm>
                <a:prstGeom prst="rect">
                  <a:avLst/>
                </a:prstGeom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973854" y="1992446"/>
                  <a:ext cx="503489" cy="9462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1202604" y="3356551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733741" y="3655708"/>
                <a:ext cx="291701" cy="4006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202604" y="3723792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733741" y="3333107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5567125" y="1368418"/>
              <a:ext cx="122038" cy="1225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 flipH="1" flipV="1">
              <a:off x="6334734" y="1351334"/>
              <a:ext cx="120954" cy="1396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97587" y="4524536"/>
            <a:ext cx="5972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Top Tips for Gas Safety in Your Home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pic>
        <p:nvPicPr>
          <p:cNvPr id="44" name="Picture 2" descr="G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13" y="2894682"/>
            <a:ext cx="901176" cy="9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82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120" name="Group 119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4" name="Group 123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34" name="Group 133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36" name="Rectangle 135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37" name="Group 136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39" name="Group 138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43" name="Picture 142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44" name="Rectangle 143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40" name="Picture 139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1" name="Picture 14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2" name="Picture 141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38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35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125" name="Group 124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130" name="Rectangle 129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31" name="Group 130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132" name="Rectangle 131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26" name="Straight Connector 125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tangle 126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1" name="Rectangle 120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058517" y="2007346"/>
            <a:ext cx="583396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Top Tip #1: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Know what you need to be aware of to be safe from Carbon Monoxide: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You cannot See                                              Carbon Monoxide Gas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You cannot Smell                                            Carbon Monoxide Gas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Carbon Monoxide Gas leaks are very dangerous 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848917" y="2180956"/>
            <a:ext cx="1486687" cy="1296144"/>
            <a:chOff x="1434696" y="1052968"/>
            <a:chExt cx="3744416" cy="3744416"/>
          </a:xfrm>
        </p:grpSpPr>
        <p:pic>
          <p:nvPicPr>
            <p:cNvPr id="94" name="Picture 2" descr="Clipboard Goo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696" y="1052968"/>
              <a:ext cx="3744416" cy="374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5" name="Group 94"/>
            <p:cNvGrpSpPr/>
            <p:nvPr/>
          </p:nvGrpSpPr>
          <p:grpSpPr>
            <a:xfrm rot="20964003">
              <a:off x="3090579" y="2761134"/>
              <a:ext cx="1304414" cy="1531823"/>
              <a:chOff x="5652105" y="3913400"/>
              <a:chExt cx="1304414" cy="1531823"/>
            </a:xfrm>
            <a:solidFill>
              <a:schemeClr val="bg1">
                <a:lumMod val="95000"/>
              </a:schemeClr>
            </a:solidFill>
          </p:grpSpPr>
          <p:sp>
            <p:nvSpPr>
              <p:cNvPr id="96" name="Rectangle 95"/>
              <p:cNvSpPr/>
              <p:nvPr/>
            </p:nvSpPr>
            <p:spPr>
              <a:xfrm>
                <a:off x="5684852" y="4005063"/>
                <a:ext cx="1228905" cy="144016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652105" y="4429541"/>
                <a:ext cx="1304414" cy="80022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>
                    <a:latin typeface="Century Gothic" panose="020B0502020202020204" pitchFamily="34" charset="0"/>
                  </a:rPr>
                  <a:t>Top Tip </a:t>
                </a:r>
              </a:p>
              <a:p>
                <a:pPr algn="ctr"/>
                <a:r>
                  <a:rPr lang="en-US" sz="600" dirty="0">
                    <a:latin typeface="Century Gothic" panose="020B0502020202020204" pitchFamily="34" charset="0"/>
                  </a:rPr>
                  <a:t>#1</a:t>
                </a:r>
                <a:endParaRPr lang="en-GB" sz="600" dirty="0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98" name="Picture 2" descr="Gas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2700" y="3913400"/>
                <a:ext cx="504056" cy="504056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</p:grpSp>
      <p:pic>
        <p:nvPicPr>
          <p:cNvPr id="145" name="Picture 2" descr="Eye test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45"/>
          <a:stretch/>
        </p:blipFill>
        <p:spPr bwMode="auto">
          <a:xfrm>
            <a:off x="1139422" y="3848239"/>
            <a:ext cx="1035992" cy="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4" descr="Stin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24" y="4762873"/>
            <a:ext cx="801293" cy="80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" name="Group 146"/>
          <p:cNvGrpSpPr/>
          <p:nvPr/>
        </p:nvGrpSpPr>
        <p:grpSpPr>
          <a:xfrm>
            <a:off x="1301509" y="5572176"/>
            <a:ext cx="1564314" cy="972660"/>
            <a:chOff x="856028" y="4340006"/>
            <a:chExt cx="1872207" cy="1348553"/>
          </a:xfrm>
        </p:grpSpPr>
        <p:grpSp>
          <p:nvGrpSpPr>
            <p:cNvPr id="148" name="Group 147"/>
            <p:cNvGrpSpPr/>
            <p:nvPr/>
          </p:nvGrpSpPr>
          <p:grpSpPr>
            <a:xfrm>
              <a:off x="856028" y="4340006"/>
              <a:ext cx="1872207" cy="1348553"/>
              <a:chOff x="1331641" y="1576391"/>
              <a:chExt cx="3776689" cy="2788714"/>
            </a:xfrm>
          </p:grpSpPr>
          <p:grpSp>
            <p:nvGrpSpPr>
              <p:cNvPr id="151" name="Group 150"/>
              <p:cNvGrpSpPr/>
              <p:nvPr/>
            </p:nvGrpSpPr>
            <p:grpSpPr>
              <a:xfrm>
                <a:off x="1723954" y="1576391"/>
                <a:ext cx="3384376" cy="2621448"/>
                <a:chOff x="3275856" y="951568"/>
                <a:chExt cx="3384376" cy="2621448"/>
              </a:xfrm>
            </p:grpSpPr>
            <p:sp>
              <p:nvSpPr>
                <p:cNvPr id="153" name="Cloud Callout 152"/>
                <p:cNvSpPr/>
                <p:nvPr/>
              </p:nvSpPr>
              <p:spPr>
                <a:xfrm>
                  <a:off x="3275856" y="951568"/>
                  <a:ext cx="3384376" cy="2304256"/>
                </a:xfrm>
                <a:prstGeom prst="cloudCallout">
                  <a:avLst/>
                </a:prstGeom>
                <a:solidFill>
                  <a:schemeClr val="bg1"/>
                </a:solidFill>
                <a:ln>
                  <a:solidFill>
                    <a:srgbClr val="FFFF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4067944" y="3140968"/>
                  <a:ext cx="504056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152" name="Picture 2" descr="Household Blank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641" y="2348881"/>
                <a:ext cx="2016224" cy="20162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9" name="Picture 6" descr="Ove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3" y="5142968"/>
              <a:ext cx="407989" cy="407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697" y="5099082"/>
              <a:ext cx="221125" cy="212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1826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120" name="Group 119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4" name="Group 123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34" name="Group 133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36" name="Rectangle 135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37" name="Group 136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39" name="Group 138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43" name="Picture 142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44" name="Rectangle 143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40" name="Picture 139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1" name="Picture 14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2" name="Picture 141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38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35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125" name="Group 124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130" name="Rectangle 129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31" name="Group 130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132" name="Rectangle 131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26" name="Straight Connector 125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tangle 126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1" name="Rectangle 120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058517" y="2007346"/>
            <a:ext cx="56317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Top Tip #2: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Have all your Gas Appliances like boilers, gas fires and cookers serviced by a professional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 Once a year is good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899779" y="1743613"/>
            <a:ext cx="1486687" cy="1296144"/>
            <a:chOff x="1434696" y="1052968"/>
            <a:chExt cx="3744416" cy="3744416"/>
          </a:xfrm>
        </p:grpSpPr>
        <p:pic>
          <p:nvPicPr>
            <p:cNvPr id="94" name="Picture 2" descr="Clipboard Goo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696" y="1052968"/>
              <a:ext cx="3744416" cy="374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5" name="Group 94"/>
            <p:cNvGrpSpPr/>
            <p:nvPr/>
          </p:nvGrpSpPr>
          <p:grpSpPr>
            <a:xfrm rot="20964003">
              <a:off x="3090579" y="2761134"/>
              <a:ext cx="1304414" cy="1531823"/>
              <a:chOff x="5652105" y="3913400"/>
              <a:chExt cx="1304414" cy="1531823"/>
            </a:xfrm>
            <a:solidFill>
              <a:schemeClr val="bg1">
                <a:lumMod val="95000"/>
              </a:schemeClr>
            </a:solidFill>
          </p:grpSpPr>
          <p:sp>
            <p:nvSpPr>
              <p:cNvPr id="96" name="Rectangle 95"/>
              <p:cNvSpPr/>
              <p:nvPr/>
            </p:nvSpPr>
            <p:spPr>
              <a:xfrm>
                <a:off x="5684852" y="4005063"/>
                <a:ext cx="1228905" cy="144016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652105" y="4429541"/>
                <a:ext cx="1304414" cy="80022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>
                    <a:latin typeface="Century Gothic" panose="020B0502020202020204" pitchFamily="34" charset="0"/>
                  </a:rPr>
                  <a:t>Top Tip </a:t>
                </a:r>
              </a:p>
              <a:p>
                <a:pPr algn="ctr"/>
                <a:r>
                  <a:rPr lang="en-US" sz="600" dirty="0">
                    <a:latin typeface="Century Gothic" panose="020B0502020202020204" pitchFamily="34" charset="0"/>
                  </a:rPr>
                  <a:t>#2</a:t>
                </a:r>
                <a:endParaRPr lang="en-GB" sz="600" dirty="0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98" name="Picture 2" descr="Gas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2700" y="3913400"/>
                <a:ext cx="504056" cy="504056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</p:grpSp>
      <p:grpSp>
        <p:nvGrpSpPr>
          <p:cNvPr id="99" name="Group 98"/>
          <p:cNvGrpSpPr/>
          <p:nvPr/>
        </p:nvGrpSpPr>
        <p:grpSpPr>
          <a:xfrm>
            <a:off x="578096" y="3219203"/>
            <a:ext cx="1486149" cy="1344338"/>
            <a:chOff x="699387" y="1604922"/>
            <a:chExt cx="1385194" cy="1778217"/>
          </a:xfrm>
        </p:grpSpPr>
        <p:grpSp>
          <p:nvGrpSpPr>
            <p:cNvPr id="100" name="Group 99"/>
            <p:cNvGrpSpPr/>
            <p:nvPr/>
          </p:nvGrpSpPr>
          <p:grpSpPr>
            <a:xfrm>
              <a:off x="699387" y="1604922"/>
              <a:ext cx="1014705" cy="1009836"/>
              <a:chOff x="7157390" y="503879"/>
              <a:chExt cx="1544148" cy="1680121"/>
            </a:xfrm>
          </p:grpSpPr>
          <p:pic>
            <p:nvPicPr>
              <p:cNvPr id="103" name="Picture 10" descr="Gas Boilers, New Gas Combi Boilers, Heat Only &amp;amp; System Boilers for Sale UK  | City Plumbing Supplies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7390" y="503879"/>
                <a:ext cx="1544148" cy="16801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4" name="Rectangle 103"/>
              <p:cNvSpPr/>
              <p:nvPr/>
            </p:nvSpPr>
            <p:spPr>
              <a:xfrm>
                <a:off x="7668344" y="1556792"/>
                <a:ext cx="360040" cy="144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1" name="Picture 6" descr="Ov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717" y="2519043"/>
              <a:ext cx="864096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8" descr="Gas fir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564" y="1813242"/>
              <a:ext cx="744017" cy="744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" name="Group 104"/>
          <p:cNvGrpSpPr/>
          <p:nvPr/>
        </p:nvGrpSpPr>
        <p:grpSpPr>
          <a:xfrm>
            <a:off x="1451966" y="3135007"/>
            <a:ext cx="1068857" cy="1820950"/>
            <a:chOff x="3347864" y="1631236"/>
            <a:chExt cx="888033" cy="2040161"/>
          </a:xfrm>
        </p:grpSpPr>
        <p:pic>
          <p:nvPicPr>
            <p:cNvPr id="106" name="Picture 10" descr="End 1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2"/>
            <a:stretch/>
          </p:blipFill>
          <p:spPr bwMode="auto">
            <a:xfrm>
              <a:off x="3419872" y="1631236"/>
              <a:ext cx="816025" cy="2040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Rectangle 106"/>
            <p:cNvSpPr/>
            <p:nvPr/>
          </p:nvSpPr>
          <p:spPr>
            <a:xfrm>
              <a:off x="3347864" y="3164904"/>
              <a:ext cx="288032" cy="3720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005485" y="4821563"/>
            <a:ext cx="1638526" cy="1038694"/>
            <a:chOff x="827584" y="548680"/>
            <a:chExt cx="5715000" cy="5715000"/>
          </a:xfrm>
        </p:grpSpPr>
        <p:pic>
          <p:nvPicPr>
            <p:cNvPr id="109" name="Picture 2" descr="Every 10 Years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548680"/>
              <a:ext cx="5715000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0" name="Group 109"/>
            <p:cNvGrpSpPr/>
            <p:nvPr/>
          </p:nvGrpSpPr>
          <p:grpSpPr>
            <a:xfrm>
              <a:off x="1163045" y="3284775"/>
              <a:ext cx="1540937" cy="1016052"/>
              <a:chOff x="6517221" y="1196543"/>
              <a:chExt cx="1540937" cy="1016052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6541800" y="1196752"/>
                <a:ext cx="1152128" cy="5760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6517221" y="1196543"/>
                <a:ext cx="1540937" cy="1016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>
                    <a:latin typeface="Century Gothic" panose="020B0502020202020204" pitchFamily="34" charset="0"/>
                  </a:rPr>
                  <a:t>2022</a:t>
                </a:r>
                <a:endParaRPr lang="en-GB" sz="6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4969875" y="3207899"/>
              <a:ext cx="1507360" cy="1016050"/>
              <a:chOff x="6511426" y="1062468"/>
              <a:chExt cx="1339876" cy="1016050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6541800" y="1196752"/>
                <a:ext cx="1152128" cy="5760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6511426" y="1062468"/>
                <a:ext cx="1339876" cy="1016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>
                    <a:latin typeface="Century Gothic" panose="020B0502020202020204" pitchFamily="34" charset="0"/>
                  </a:rPr>
                  <a:t>2024</a:t>
                </a:r>
                <a:endParaRPr lang="en-GB" sz="6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2710572" y="3146292"/>
              <a:ext cx="2051084" cy="1270062"/>
              <a:chOff x="6541800" y="1134087"/>
              <a:chExt cx="1152128" cy="67736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6541800" y="1196752"/>
                <a:ext cx="1152128" cy="5760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6696514" y="1134087"/>
                <a:ext cx="898186" cy="677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latin typeface="Century Gothic" panose="020B0502020202020204" pitchFamily="34" charset="0"/>
                  </a:rPr>
                  <a:t>2023</a:t>
                </a:r>
                <a:endParaRPr lang="en-GB" sz="900" b="1" dirty="0"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4921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163" name="Group 162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67" name="Group 166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77" name="Group 176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79" name="Rectangle 178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80" name="Group 179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82" name="Group 181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86" name="Picture 185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87" name="Rectangle 186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83" name="Picture 18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4" name="Picture 183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5" name="Picture 184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1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78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74" name="Group 173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175" name="Rectangle 174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6" name="Rectangle 175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69" name="Straight Connector 168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tangle 169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4" name="Rectangle 163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058517" y="2007346"/>
            <a:ext cx="5631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Top Tip #3: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Get Carbon Monoxide Alarms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Put them in the room where you have a gas fire, gas cooker or gas boiler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They will sound an Alarm if there is a danger from Carbon Monoxide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1427097" y="4573372"/>
            <a:ext cx="346682" cy="332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272" y="3312834"/>
            <a:ext cx="2141370" cy="1294560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823347" y="4926525"/>
            <a:ext cx="1944216" cy="1133407"/>
            <a:chOff x="4355976" y="2420888"/>
            <a:chExt cx="3024336" cy="2025353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8"/>
            <a:srcRect l="34427"/>
            <a:stretch/>
          </p:blipFill>
          <p:spPr>
            <a:xfrm>
              <a:off x="5652120" y="2852936"/>
              <a:ext cx="1728192" cy="1593305"/>
            </a:xfrm>
            <a:prstGeom prst="rect">
              <a:avLst/>
            </a:prstGeom>
          </p:spPr>
        </p:pic>
        <p:pic>
          <p:nvPicPr>
            <p:cNvPr id="57" name="Picture 4" descr="Alarm Clock 1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24"/>
            <a:stretch/>
          </p:blipFill>
          <p:spPr bwMode="auto">
            <a:xfrm>
              <a:off x="4355976" y="2420888"/>
              <a:ext cx="2785573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6" name="Group 155"/>
          <p:cNvGrpSpPr/>
          <p:nvPr/>
        </p:nvGrpSpPr>
        <p:grpSpPr>
          <a:xfrm>
            <a:off x="899779" y="1743613"/>
            <a:ext cx="1486687" cy="1296144"/>
            <a:chOff x="1434696" y="1052968"/>
            <a:chExt cx="3744416" cy="3744416"/>
          </a:xfrm>
        </p:grpSpPr>
        <p:pic>
          <p:nvPicPr>
            <p:cNvPr id="157" name="Picture 2" descr="Clipboard Goo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696" y="1052968"/>
              <a:ext cx="3744416" cy="374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8" name="Group 157"/>
            <p:cNvGrpSpPr/>
            <p:nvPr/>
          </p:nvGrpSpPr>
          <p:grpSpPr>
            <a:xfrm rot="20964003">
              <a:off x="3090579" y="2761134"/>
              <a:ext cx="1304414" cy="1531823"/>
              <a:chOff x="5652105" y="3913400"/>
              <a:chExt cx="1304414" cy="1531823"/>
            </a:xfrm>
            <a:solidFill>
              <a:schemeClr val="bg1">
                <a:lumMod val="95000"/>
              </a:schemeClr>
            </a:solidFill>
          </p:grpSpPr>
          <p:sp>
            <p:nvSpPr>
              <p:cNvPr id="159" name="Rectangle 158"/>
              <p:cNvSpPr/>
              <p:nvPr/>
            </p:nvSpPr>
            <p:spPr>
              <a:xfrm>
                <a:off x="5684852" y="4005063"/>
                <a:ext cx="1228905" cy="144016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5652105" y="4429541"/>
                <a:ext cx="1304414" cy="80022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>
                    <a:latin typeface="Century Gothic" panose="020B0502020202020204" pitchFamily="34" charset="0"/>
                  </a:rPr>
                  <a:t>Top Tip </a:t>
                </a:r>
              </a:p>
              <a:p>
                <a:pPr algn="ctr"/>
                <a:r>
                  <a:rPr lang="en-US" sz="600" dirty="0">
                    <a:latin typeface="Century Gothic" panose="020B0502020202020204" pitchFamily="34" charset="0"/>
                  </a:rPr>
                  <a:t>#3</a:t>
                </a:r>
                <a:endParaRPr lang="en-GB" sz="600" dirty="0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61" name="Picture 2" descr="Gas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2700" y="3913400"/>
                <a:ext cx="504056" cy="504056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070702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0" y="128423"/>
            <a:ext cx="9036496" cy="6601154"/>
            <a:chOff x="0" y="140214"/>
            <a:chExt cx="9036496" cy="6601154"/>
          </a:xfrm>
        </p:grpSpPr>
        <p:grpSp>
          <p:nvGrpSpPr>
            <p:cNvPr id="59" name="Group 58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95" name="Group 94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97" name="Rectangle 96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98" name="Group 97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04" name="Picture 103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05" name="Rectangle 104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01" name="Picture 10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2" name="Picture 101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3" name="Picture 102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9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96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2" name="Group 91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65" name="Straight Connector 64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ctangle 65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058517" y="2007346"/>
            <a:ext cx="5631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Top Tip #4: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If your alarm goes off or you think you have a Carbon Monoxide leak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Leave your home immediately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427097" y="4573372"/>
            <a:ext cx="346682" cy="332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6" name="Group 155"/>
          <p:cNvGrpSpPr/>
          <p:nvPr/>
        </p:nvGrpSpPr>
        <p:grpSpPr>
          <a:xfrm>
            <a:off x="899779" y="1743613"/>
            <a:ext cx="1486687" cy="1296144"/>
            <a:chOff x="1434696" y="1052968"/>
            <a:chExt cx="3744416" cy="3744416"/>
          </a:xfrm>
        </p:grpSpPr>
        <p:pic>
          <p:nvPicPr>
            <p:cNvPr id="157" name="Picture 2" descr="Clipboard Good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696" y="1052968"/>
              <a:ext cx="3744416" cy="374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8" name="Group 157"/>
            <p:cNvGrpSpPr/>
            <p:nvPr/>
          </p:nvGrpSpPr>
          <p:grpSpPr>
            <a:xfrm rot="20964003">
              <a:off x="3090579" y="2761134"/>
              <a:ext cx="1304414" cy="1531823"/>
              <a:chOff x="5652105" y="3913400"/>
              <a:chExt cx="1304414" cy="1531823"/>
            </a:xfrm>
            <a:solidFill>
              <a:schemeClr val="bg1">
                <a:lumMod val="95000"/>
              </a:schemeClr>
            </a:solidFill>
          </p:grpSpPr>
          <p:sp>
            <p:nvSpPr>
              <p:cNvPr id="159" name="Rectangle 158"/>
              <p:cNvSpPr/>
              <p:nvPr/>
            </p:nvSpPr>
            <p:spPr>
              <a:xfrm>
                <a:off x="5684852" y="4005063"/>
                <a:ext cx="1228905" cy="144016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5652105" y="4429541"/>
                <a:ext cx="1304414" cy="80022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>
                    <a:latin typeface="Century Gothic" panose="020B0502020202020204" pitchFamily="34" charset="0"/>
                  </a:rPr>
                  <a:t>Top Tip </a:t>
                </a:r>
              </a:p>
              <a:p>
                <a:pPr algn="ctr"/>
                <a:r>
                  <a:rPr lang="en-US" sz="600" dirty="0">
                    <a:latin typeface="Century Gothic" panose="020B0502020202020204" pitchFamily="34" charset="0"/>
                  </a:rPr>
                  <a:t>#4</a:t>
                </a:r>
                <a:endParaRPr lang="en-GB" sz="600" dirty="0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61" name="Picture 2" descr="Gas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2700" y="3913400"/>
                <a:ext cx="504056" cy="504056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0"/>
          <a:srcRect l="18219"/>
          <a:stretch/>
        </p:blipFill>
        <p:spPr>
          <a:xfrm>
            <a:off x="1264698" y="3317241"/>
            <a:ext cx="991024" cy="941872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889655" y="4626592"/>
            <a:ext cx="1872207" cy="1348553"/>
            <a:chOff x="1331641" y="1576391"/>
            <a:chExt cx="3776689" cy="2788714"/>
          </a:xfrm>
        </p:grpSpPr>
        <p:grpSp>
          <p:nvGrpSpPr>
            <p:cNvPr id="42" name="Group 41"/>
            <p:cNvGrpSpPr/>
            <p:nvPr/>
          </p:nvGrpSpPr>
          <p:grpSpPr>
            <a:xfrm>
              <a:off x="1723954" y="1576391"/>
              <a:ext cx="3384376" cy="2621448"/>
              <a:chOff x="3275856" y="951568"/>
              <a:chExt cx="3384376" cy="2621448"/>
            </a:xfrm>
          </p:grpSpPr>
          <p:sp>
            <p:nvSpPr>
              <p:cNvPr id="48" name="Cloud Callout 47"/>
              <p:cNvSpPr/>
              <p:nvPr/>
            </p:nvSpPr>
            <p:spPr>
              <a:xfrm>
                <a:off x="3275856" y="951568"/>
                <a:ext cx="3384376" cy="2304256"/>
              </a:xfrm>
              <a:prstGeom prst="cloudCallout">
                <a:avLst/>
              </a:prstGeom>
              <a:solidFill>
                <a:schemeClr val="bg1"/>
              </a:solidFill>
              <a:ln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067944" y="3140968"/>
                <a:ext cx="50405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3" name="Picture 2" descr="Household Blan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1" y="2348881"/>
              <a:ext cx="2016224" cy="2016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1763688" y="3284984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63688" y="3825044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555776" y="3284984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55776" y="3740488"/>
              <a:ext cx="360040" cy="48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4" name="Picture 2" descr="Zola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01" y="5857117"/>
            <a:ext cx="506482" cy="50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223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61" name="Group 60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97" name="Group 96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99" name="Rectangle 98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00" name="Group 99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06" name="Picture 105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08" name="Rectangle 107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03" name="Picture 10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4" name="Picture 103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5" name="Picture 104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1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98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4" name="Group 93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95" name="Rectangle 94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67" name="Straight Connector 66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Rectangle 89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058517" y="2007346"/>
            <a:ext cx="5631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Top Tip #5: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Call Gas Emergency Helpline if you think you have a gas leak or your Carbon Monoxide Alarm goes off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0800 111 999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427097" y="4573372"/>
            <a:ext cx="346682" cy="332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6" name="Group 155"/>
          <p:cNvGrpSpPr/>
          <p:nvPr/>
        </p:nvGrpSpPr>
        <p:grpSpPr>
          <a:xfrm>
            <a:off x="899779" y="1743613"/>
            <a:ext cx="1486687" cy="1296144"/>
            <a:chOff x="1434696" y="1052968"/>
            <a:chExt cx="3744416" cy="3744416"/>
          </a:xfrm>
        </p:grpSpPr>
        <p:pic>
          <p:nvPicPr>
            <p:cNvPr id="157" name="Picture 2" descr="Clipboard Good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696" y="1052968"/>
              <a:ext cx="3744416" cy="374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8" name="Group 157"/>
            <p:cNvGrpSpPr/>
            <p:nvPr/>
          </p:nvGrpSpPr>
          <p:grpSpPr>
            <a:xfrm rot="20964003">
              <a:off x="3090579" y="2761134"/>
              <a:ext cx="1304414" cy="1531823"/>
              <a:chOff x="5652105" y="3913400"/>
              <a:chExt cx="1304414" cy="1531823"/>
            </a:xfrm>
            <a:solidFill>
              <a:schemeClr val="bg1">
                <a:lumMod val="95000"/>
              </a:schemeClr>
            </a:solidFill>
          </p:grpSpPr>
          <p:sp>
            <p:nvSpPr>
              <p:cNvPr id="159" name="Rectangle 158"/>
              <p:cNvSpPr/>
              <p:nvPr/>
            </p:nvSpPr>
            <p:spPr>
              <a:xfrm>
                <a:off x="5684852" y="4005063"/>
                <a:ext cx="1228905" cy="144016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5652105" y="4429541"/>
                <a:ext cx="1304414" cy="80022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>
                    <a:latin typeface="Century Gothic" panose="020B0502020202020204" pitchFamily="34" charset="0"/>
                  </a:rPr>
                  <a:t>Top Tip </a:t>
                </a:r>
              </a:p>
              <a:p>
                <a:pPr algn="ctr"/>
                <a:r>
                  <a:rPr lang="en-US" sz="600" dirty="0">
                    <a:latin typeface="Century Gothic" panose="020B0502020202020204" pitchFamily="34" charset="0"/>
                  </a:rPr>
                  <a:t>#5</a:t>
                </a:r>
                <a:endParaRPr lang="en-GB" sz="600" dirty="0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61" name="Picture 2" descr="Gas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2700" y="3913400"/>
                <a:ext cx="504056" cy="504056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</p:grpSp>
      <p:pic>
        <p:nvPicPr>
          <p:cNvPr id="53" name="Picture 4" descr="Nina Phon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40" y="5011275"/>
            <a:ext cx="1597196" cy="159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124992" y="3453094"/>
            <a:ext cx="1273324" cy="1455619"/>
            <a:chOff x="3131840" y="2204864"/>
            <a:chExt cx="1273324" cy="1455619"/>
          </a:xfrm>
        </p:grpSpPr>
        <p:pic>
          <p:nvPicPr>
            <p:cNvPr id="55" name="Picture 6" descr="Ga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204864"/>
              <a:ext cx="670892" cy="67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8" descr="GP Reception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2387159"/>
              <a:ext cx="1273324" cy="127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1343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65" name="Group 64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01" name="Group 100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03" name="Rectangle 102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04" name="Group 103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11" name="Picture 110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12" name="Rectangle 111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08" name="Picture 10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9" name="Picture 108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0" name="Picture 109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5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02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97" name="Rectangle 96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8" name="Group 97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99" name="Rectangle 98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93" name="Straight Connector 92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Rectangle 93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058517" y="2007346"/>
            <a:ext cx="563176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Top Tip #6: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Tell a friend about being safe   with Gas in your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427097" y="4573372"/>
            <a:ext cx="346682" cy="332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6" name="Group 155"/>
          <p:cNvGrpSpPr/>
          <p:nvPr/>
        </p:nvGrpSpPr>
        <p:grpSpPr>
          <a:xfrm>
            <a:off x="899779" y="1743613"/>
            <a:ext cx="1486687" cy="1296144"/>
            <a:chOff x="1434696" y="1052968"/>
            <a:chExt cx="3744416" cy="3744416"/>
          </a:xfrm>
        </p:grpSpPr>
        <p:pic>
          <p:nvPicPr>
            <p:cNvPr id="157" name="Picture 2" descr="Clipboard Good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696" y="1052968"/>
              <a:ext cx="3744416" cy="374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8" name="Group 157"/>
            <p:cNvGrpSpPr/>
            <p:nvPr/>
          </p:nvGrpSpPr>
          <p:grpSpPr>
            <a:xfrm rot="20964003">
              <a:off x="3090579" y="2761134"/>
              <a:ext cx="1304414" cy="1531823"/>
              <a:chOff x="5652105" y="3913400"/>
              <a:chExt cx="1304414" cy="1531823"/>
            </a:xfrm>
            <a:solidFill>
              <a:schemeClr val="bg1">
                <a:lumMod val="95000"/>
              </a:schemeClr>
            </a:solidFill>
          </p:grpSpPr>
          <p:sp>
            <p:nvSpPr>
              <p:cNvPr id="159" name="Rectangle 158"/>
              <p:cNvSpPr/>
              <p:nvPr/>
            </p:nvSpPr>
            <p:spPr>
              <a:xfrm>
                <a:off x="5684852" y="4005063"/>
                <a:ext cx="1228905" cy="144016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5652105" y="4429541"/>
                <a:ext cx="1304414" cy="80022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>
                    <a:latin typeface="Century Gothic" panose="020B0502020202020204" pitchFamily="34" charset="0"/>
                  </a:rPr>
                  <a:t>Top Tip </a:t>
                </a:r>
              </a:p>
              <a:p>
                <a:pPr algn="ctr"/>
                <a:r>
                  <a:rPr lang="en-US" sz="600" dirty="0">
                    <a:latin typeface="Century Gothic" panose="020B0502020202020204" pitchFamily="34" charset="0"/>
                  </a:rPr>
                  <a:t>#5</a:t>
                </a:r>
                <a:endParaRPr lang="en-GB" sz="600" dirty="0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61" name="Picture 2" descr="Gas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2700" y="3913400"/>
                <a:ext cx="504056" cy="504056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</p:grpSp>
      <p:pic>
        <p:nvPicPr>
          <p:cNvPr id="40" name="Picture 2" descr="Friends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29" y="4166908"/>
            <a:ext cx="1534635" cy="153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1024039" y="3286626"/>
            <a:ext cx="1586222" cy="858783"/>
            <a:chOff x="4716016" y="534548"/>
            <a:chExt cx="2594334" cy="1574715"/>
          </a:xfrm>
        </p:grpSpPr>
        <p:grpSp>
          <p:nvGrpSpPr>
            <p:cNvPr id="42" name="Group 41"/>
            <p:cNvGrpSpPr/>
            <p:nvPr/>
          </p:nvGrpSpPr>
          <p:grpSpPr>
            <a:xfrm>
              <a:off x="4716016" y="1360648"/>
              <a:ext cx="2594334" cy="748615"/>
              <a:chOff x="3174596" y="4221088"/>
              <a:chExt cx="3917684" cy="1066023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3174596" y="4221088"/>
                <a:ext cx="3917684" cy="936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729282" y="4381291"/>
                <a:ext cx="2808312" cy="36004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144087" y="4724561"/>
                <a:ext cx="2153254" cy="562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Let’s Be Safe</a:t>
                </a:r>
                <a:endParaRPr lang="en-GB" sz="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448286" y="534548"/>
              <a:ext cx="1133004" cy="1204093"/>
              <a:chOff x="876050" y="2889594"/>
              <a:chExt cx="1520417" cy="1322165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876050" y="2889594"/>
                <a:ext cx="1520417" cy="1322165"/>
                <a:chOff x="467544" y="1700808"/>
                <a:chExt cx="1520417" cy="1322165"/>
              </a:xfrm>
            </p:grpSpPr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7544" y="1700808"/>
                  <a:ext cx="1520417" cy="1322165"/>
                </a:xfrm>
                <a:prstGeom prst="rect">
                  <a:avLst/>
                </a:prstGeom>
              </p:spPr>
            </p:pic>
            <p:sp>
              <p:nvSpPr>
                <p:cNvPr id="59" name="Rectangle 58"/>
                <p:cNvSpPr/>
                <p:nvPr/>
              </p:nvSpPr>
              <p:spPr>
                <a:xfrm>
                  <a:off x="973854" y="1992446"/>
                  <a:ext cx="503489" cy="9462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1202604" y="3356551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733741" y="3655708"/>
                <a:ext cx="291701" cy="4006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202604" y="3723792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33741" y="3333107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63" name="Picture 2" descr="Ga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038" y="3543804"/>
            <a:ext cx="391944" cy="3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64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37" name="Group 36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57" name="Group 56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65" name="Picture 64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6" name="Rectangle 65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59" name="Picture 58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" name="Picture 6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4" name="Picture 63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6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3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49" name="Group 48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44" name="Straight Connector 43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095330" y="2886293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Let’s start by all introducing ourselves and say </a:t>
            </a:r>
            <a:r>
              <a:rPr lang="en-US" sz="4000" dirty="0">
                <a:latin typeface="Century Gothic" panose="020B0502020202020204" pitchFamily="34" charset="0"/>
              </a:rPr>
              <a:t>Hello 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5342" y="2386361"/>
            <a:ext cx="2666683" cy="1987825"/>
            <a:chOff x="613638" y="4484439"/>
            <a:chExt cx="2246624" cy="1651379"/>
          </a:xfrm>
        </p:grpSpPr>
        <p:grpSp>
          <p:nvGrpSpPr>
            <p:cNvPr id="123" name="Group 122"/>
            <p:cNvGrpSpPr/>
            <p:nvPr/>
          </p:nvGrpSpPr>
          <p:grpSpPr>
            <a:xfrm>
              <a:off x="613638" y="4484439"/>
              <a:ext cx="2246624" cy="1109634"/>
              <a:chOff x="569876" y="4120192"/>
              <a:chExt cx="2246624" cy="1109634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137561" y="4120192"/>
                <a:ext cx="1678939" cy="318366"/>
                <a:chOff x="1467668" y="4869160"/>
                <a:chExt cx="1380420" cy="272755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1467668" y="4869160"/>
                  <a:ext cx="370056" cy="233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2478032" y="4908891"/>
                  <a:ext cx="370056" cy="233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876" y="4237960"/>
                <a:ext cx="991866" cy="991866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147" y="4615455"/>
              <a:ext cx="887501" cy="8875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077" y="5155090"/>
              <a:ext cx="980728" cy="980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2931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28423"/>
            <a:ext cx="9036496" cy="6601154"/>
            <a:chOff x="0" y="140214"/>
            <a:chExt cx="9036496" cy="6601154"/>
          </a:xfrm>
        </p:grpSpPr>
        <p:grpSp>
          <p:nvGrpSpPr>
            <p:cNvPr id="11" name="Group 10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30" name="Group 29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34" name="Picture 33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5" name="Rectangle 34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31" name="Picture 30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" name="Picture 3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3" name="Picture 32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29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26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2" name="Group 21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47864" y="530120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  <a:hlinkClick r:id="rId7"/>
              </a:rPr>
              <a:t>Carbon Monoxide Quiz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8" y="1772816"/>
            <a:ext cx="1152128" cy="11144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8517" y="2007346"/>
            <a:ext cx="563176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entury Gothic" panose="020B0502020202020204" pitchFamily="34" charset="0"/>
              </a:rPr>
              <a:t>I Can’t Smell It … So It Must Be Safe Quiz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>
              <a:latin typeface="Century Gothic" panose="020B0502020202020204" pitchFamily="34" charset="0"/>
            </a:endParaRPr>
          </a:p>
          <a:p>
            <a:r>
              <a:rPr lang="en-US" sz="2300" dirty="0">
                <a:latin typeface="Century Gothic" panose="020B0502020202020204" pitchFamily="34" charset="0"/>
              </a:rPr>
              <a:t>Do the quiz online, it will help you see what you have learnt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latin typeface="Century Gothic" panose="020B0502020202020204" pitchFamily="34" charset="0"/>
                <a:cs typeface="Arial" panose="020B0604020202020204" pitchFamily="34" charset="0"/>
              </a:rPr>
              <a:t>Go to the Speakup website to download the quiz here: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89" y="3068960"/>
            <a:ext cx="1440160" cy="14401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2" descr="\\Speakupsvr\work\Speakup Promo Stuff\Speakup Logo\Speakup new logo emai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34" y="5013176"/>
            <a:ext cx="1019312" cy="69199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864521" y="5193567"/>
            <a:ext cx="677340" cy="611697"/>
            <a:chOff x="2520019" y="5014386"/>
            <a:chExt cx="677340" cy="6116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27784" y="5014386"/>
              <a:ext cx="335833" cy="34302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520019" y="5318306"/>
              <a:ext cx="677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click</a:t>
              </a:r>
              <a:endParaRPr lang="en-GB" sz="14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169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65" name="Group 64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01" name="Group 100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03" name="Rectangle 102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04" name="Group 103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11" name="Picture 110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12" name="Rectangle 111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08" name="Picture 10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9" name="Picture 108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0" name="Picture 109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5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02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97" name="Rectangle 96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8" name="Group 97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99" name="Rectangle 98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93" name="Straight Connector 92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Rectangle 93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058517" y="2007346"/>
            <a:ext cx="5631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Tell a friend about being safe   with Gas in our homes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48736" y="2455465"/>
            <a:ext cx="1605825" cy="2414917"/>
            <a:chOff x="1024039" y="3286626"/>
            <a:chExt cx="1605825" cy="2414917"/>
          </a:xfrm>
        </p:grpSpPr>
        <p:sp>
          <p:nvSpPr>
            <p:cNvPr id="107" name="Rectangle 106"/>
            <p:cNvSpPr/>
            <p:nvPr/>
          </p:nvSpPr>
          <p:spPr>
            <a:xfrm>
              <a:off x="1427097" y="4573372"/>
              <a:ext cx="346682" cy="332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0" name="Picture 2" descr="Friends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229" y="4166908"/>
              <a:ext cx="1534635" cy="1534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" name="Group 40"/>
            <p:cNvGrpSpPr/>
            <p:nvPr/>
          </p:nvGrpSpPr>
          <p:grpSpPr>
            <a:xfrm>
              <a:off x="1024039" y="3286626"/>
              <a:ext cx="1586222" cy="858783"/>
              <a:chOff x="4716016" y="534548"/>
              <a:chExt cx="2594334" cy="1574715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4716016" y="1360648"/>
                <a:ext cx="2594334" cy="748615"/>
                <a:chOff x="3174596" y="4221088"/>
                <a:chExt cx="3917684" cy="1066023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3174596" y="4221088"/>
                  <a:ext cx="3917684" cy="93610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3729282" y="4381291"/>
                  <a:ext cx="2808312" cy="36004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4144087" y="4724561"/>
                  <a:ext cx="2153254" cy="562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Let’s Be Safe</a:t>
                  </a:r>
                  <a:endParaRPr lang="en-GB" sz="800" b="1" dirty="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5448286" y="534548"/>
                <a:ext cx="1133004" cy="1204093"/>
                <a:chOff x="876050" y="2889594"/>
                <a:chExt cx="1520417" cy="1322165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876050" y="2889594"/>
                  <a:ext cx="1520417" cy="1322165"/>
                  <a:chOff x="467544" y="1700808"/>
                  <a:chExt cx="1520417" cy="1322165"/>
                </a:xfrm>
              </p:grpSpPr>
              <p:pic>
                <p:nvPicPr>
                  <p:cNvPr id="58" name="Picture 57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7544" y="1700808"/>
                    <a:ext cx="1520417" cy="1322165"/>
                  </a:xfrm>
                  <a:prstGeom prst="rect">
                    <a:avLst/>
                  </a:prstGeom>
                </p:spPr>
              </p:pic>
              <p:sp>
                <p:nvSpPr>
                  <p:cNvPr id="59" name="Rectangle 58"/>
                  <p:cNvSpPr/>
                  <p:nvPr/>
                </p:nvSpPr>
                <p:spPr>
                  <a:xfrm>
                    <a:off x="973854" y="1992446"/>
                    <a:ext cx="503489" cy="94628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7" name="Rectangle 46"/>
                <p:cNvSpPr/>
                <p:nvPr/>
              </p:nvSpPr>
              <p:spPr>
                <a:xfrm>
                  <a:off x="1202604" y="3356551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1733741" y="3655708"/>
                  <a:ext cx="291701" cy="4006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1202604" y="3723792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1733741" y="3333107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pic>
          <p:nvPicPr>
            <p:cNvPr id="63" name="Picture 2" descr="Ga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038" y="3543804"/>
              <a:ext cx="391944" cy="391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2" descr="Photosymbols Credit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1" b="36099"/>
          <a:stretch/>
        </p:blipFill>
        <p:spPr bwMode="auto">
          <a:xfrm>
            <a:off x="336111" y="6288876"/>
            <a:ext cx="1008112" cy="29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3308073" y="6251661"/>
            <a:ext cx="3765004" cy="276999"/>
            <a:chOff x="3543301" y="2420888"/>
            <a:chExt cx="3765003" cy="276999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12"/>
            <a:srcRect t="7820" b="14310"/>
            <a:stretch/>
          </p:blipFill>
          <p:spPr>
            <a:xfrm>
              <a:off x="3543301" y="2492896"/>
              <a:ext cx="164604" cy="138265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3707904" y="2420888"/>
              <a:ext cx="36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entury Gothic" panose="020B0502020202020204" pitchFamily="34" charset="0"/>
                </a:rPr>
                <a:t>Speakup Self Advocacy 2022</a:t>
              </a:r>
              <a:endParaRPr lang="en-GB" sz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84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67" name="Group 66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82" name="Group 81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84" name="Rectangle 83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5" name="Group 84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87" name="Group 86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91" name="Picture 90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92" name="Rectangle 91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88" name="Picture 87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9" name="Picture 8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0" name="Picture 89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6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83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9" name="Group 78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80" name="Rectangle 79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74" name="Straight Connector 73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644439" y="2298321"/>
            <a:ext cx="5631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Working together as a group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What things do we have in our homes that need Gas to make them work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Who will keep the score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>
                <a:latin typeface="Century Gothic" panose="020B0502020202020204" pitchFamily="34" charset="0"/>
              </a:rPr>
              <a:t>  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21482" y="2485346"/>
            <a:ext cx="2201273" cy="2371065"/>
            <a:chOff x="1331640" y="620688"/>
            <a:chExt cx="2743200" cy="2743200"/>
          </a:xfrm>
        </p:grpSpPr>
        <p:grpSp>
          <p:nvGrpSpPr>
            <p:cNvPr id="34" name="Group 33"/>
            <p:cNvGrpSpPr/>
            <p:nvPr/>
          </p:nvGrpSpPr>
          <p:grpSpPr>
            <a:xfrm>
              <a:off x="1331640" y="620688"/>
              <a:ext cx="2743200" cy="2743200"/>
              <a:chOff x="1331640" y="620688"/>
              <a:chExt cx="2743200" cy="2743200"/>
            </a:xfrm>
          </p:grpSpPr>
          <p:pic>
            <p:nvPicPr>
              <p:cNvPr id="36" name="Picture 2" descr="Leading group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640" y="620688"/>
                <a:ext cx="2743200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7" name="Group 36"/>
              <p:cNvGrpSpPr/>
              <p:nvPr/>
            </p:nvGrpSpPr>
            <p:grpSpPr>
              <a:xfrm>
                <a:off x="3059832" y="980728"/>
                <a:ext cx="576064" cy="648072"/>
                <a:chOff x="1505031" y="2722970"/>
                <a:chExt cx="1203648" cy="1312750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77683" y="2722970"/>
                  <a:ext cx="1058344" cy="920343"/>
                </a:xfrm>
                <a:prstGeom prst="rect">
                  <a:avLst/>
                </a:prstGeom>
              </p:spPr>
            </p:pic>
            <p:pic>
              <p:nvPicPr>
                <p:cNvPr id="40" name="Picture 2" descr="Gas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05031" y="2832072"/>
                  <a:ext cx="1203648" cy="12036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5" name="TextBox 34"/>
            <p:cNvSpPr txBox="1"/>
            <p:nvPr/>
          </p:nvSpPr>
          <p:spPr>
            <a:xfrm>
              <a:off x="2815041" y="2062337"/>
              <a:ext cx="1001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Gas in our homes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GB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80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95" name="Group 94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09" name="Group 108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11" name="Rectangle 110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12" name="Group 111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14" name="Group 113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18" name="Picture 117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19" name="Rectangle 118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15" name="Picture 114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6" name="Picture 11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7" name="Picture 116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3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06" name="Group 105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107" name="Rectangle 106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01" name="Straight Connector 100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ctangle 101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6" name="Rectangle 95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53746" y="2220235"/>
            <a:ext cx="4680520" cy="89870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entury Gothic" panose="020B0502020202020204" pitchFamily="34" charset="0"/>
              </a:rPr>
              <a:t>So do we all agree …                         the main three things in our homes which use gas are: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  <a:cs typeface="Arial" panose="020B0604020202020204" pitchFamily="34" charset="0"/>
              </a:rPr>
              <a:t>Your boiler to heat water                and the radiators</a:t>
            </a:r>
          </a:p>
          <a:p>
            <a:endParaRPr lang="en-US" sz="2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  <a:cs typeface="Arial" panose="020B0604020202020204" pitchFamily="34" charset="0"/>
              </a:rPr>
              <a:t>Gas fire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  <a:cs typeface="Arial" panose="020B0604020202020204" pitchFamily="34" charset="0"/>
              </a:rPr>
              <a:t>Cooker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How many things can                  we think of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</a:t>
            </a:r>
            <a:endParaRPr lang="en-US" sz="2400" dirty="0">
              <a:latin typeface="Century Gothic" panose="020B0502020202020204" pitchFamily="34" charset="0"/>
            </a:endParaRPr>
          </a:p>
          <a:p>
            <a:pPr lvl="1"/>
            <a:endParaRPr lang="en-US" sz="2400" dirty="0">
              <a:latin typeface="Century Gothic" panose="020B0502020202020204" pitchFamily="34" charset="0"/>
            </a:endParaRP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	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9439" y="1758505"/>
            <a:ext cx="1905673" cy="1656184"/>
            <a:chOff x="335393" y="1750135"/>
            <a:chExt cx="2324541" cy="2443691"/>
          </a:xfrm>
        </p:grpSpPr>
        <p:grpSp>
          <p:nvGrpSpPr>
            <p:cNvPr id="2" name="Group 1"/>
            <p:cNvGrpSpPr/>
            <p:nvPr/>
          </p:nvGrpSpPr>
          <p:grpSpPr>
            <a:xfrm>
              <a:off x="1456286" y="1750135"/>
              <a:ext cx="1099490" cy="1246817"/>
              <a:chOff x="1505031" y="2722970"/>
              <a:chExt cx="1203648" cy="1312750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7683" y="2722970"/>
                <a:ext cx="1058344" cy="920343"/>
              </a:xfrm>
              <a:prstGeom prst="rect">
                <a:avLst/>
              </a:prstGeom>
            </p:spPr>
          </p:pic>
          <p:pic>
            <p:nvPicPr>
              <p:cNvPr id="62" name="Picture 2" descr="Gas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5031" y="2832072"/>
                <a:ext cx="1203648" cy="1203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Picture 4" descr="Leading group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5393" y="1982066"/>
              <a:ext cx="2324541" cy="2211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6" descr="Ove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83" y="544522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Gas fi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09685"/>
            <a:ext cx="744017" cy="74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1007603" y="3508327"/>
            <a:ext cx="1104057" cy="1009836"/>
            <a:chOff x="6948264" y="1246547"/>
            <a:chExt cx="1680121" cy="1680121"/>
          </a:xfrm>
        </p:grpSpPr>
        <p:pic>
          <p:nvPicPr>
            <p:cNvPr id="38" name="Picture 10" descr="Gas Boilers, New Gas Combi Boilers, Heat Only &amp;amp; System Boilers for Sale UK  | City Plumbing Supplies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1246547"/>
              <a:ext cx="1680121" cy="1680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7668344" y="1556792"/>
              <a:ext cx="360040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8855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145" name="Group 144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9" name="Group 148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59" name="Group 158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61" name="Rectangle 160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62" name="Group 161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64" name="Group 163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68" name="Picture 167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69" name="Rectangle 168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65" name="Picture 16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6" name="Picture 165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7" name="Picture 166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63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60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150" name="Group 149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155" name="Rectangle 154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56" name="Group 155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51" name="Straight Connector 150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Rectangle 151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6" name="Rectangle 145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8" name="Picture 2" descr="Ga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50" y="3987328"/>
            <a:ext cx="614243" cy="61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23528" y="1988840"/>
            <a:ext cx="7971709" cy="3486754"/>
            <a:chOff x="323528" y="2557084"/>
            <a:chExt cx="7971709" cy="3486754"/>
          </a:xfrm>
        </p:grpSpPr>
        <p:grpSp>
          <p:nvGrpSpPr>
            <p:cNvPr id="2" name="Group 1"/>
            <p:cNvGrpSpPr/>
            <p:nvPr/>
          </p:nvGrpSpPr>
          <p:grpSpPr>
            <a:xfrm>
              <a:off x="323528" y="2557084"/>
              <a:ext cx="7971709" cy="3486754"/>
              <a:chOff x="231372" y="1908897"/>
              <a:chExt cx="7971709" cy="3486754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234529" y="2256330"/>
                <a:ext cx="4968552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entury Gothic" panose="020B0502020202020204" pitchFamily="34" charset="0"/>
                  </a:rPr>
                  <a:t>Today we’re going to learn                  some things about being safe                 with Gas in our homes</a:t>
                </a:r>
              </a:p>
              <a:p>
                <a:endParaRPr lang="en-US" sz="2200" dirty="0">
                  <a:latin typeface="Century Gothic" panose="020B0502020202020204" pitchFamily="34" charset="0"/>
                </a:endParaRPr>
              </a:p>
              <a:p>
                <a:endParaRPr lang="en-US" sz="2200" dirty="0">
                  <a:latin typeface="Century Gothic" panose="020B0502020202020204" pitchFamily="34" charset="0"/>
                </a:endParaRPr>
              </a:p>
              <a:p>
                <a:endParaRPr lang="en-US" sz="2200" dirty="0">
                  <a:latin typeface="Century Gothic" panose="020B0502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entury Gothic" panose="020B0502020202020204" pitchFamily="34" charset="0"/>
                  </a:rPr>
                  <a:t>A Gas Leak from any of these things we use in our homes would be very dangerous   </a:t>
                </a: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231372" y="1908897"/>
                <a:ext cx="2628890" cy="1481083"/>
                <a:chOff x="3176120" y="2510915"/>
                <a:chExt cx="3917684" cy="2131682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3176120" y="3687275"/>
                  <a:ext cx="3917684" cy="955322"/>
                  <a:chOff x="3174596" y="4221088"/>
                  <a:chExt cx="3917684" cy="955322"/>
                </a:xfrm>
              </p:grpSpPr>
              <p:sp>
                <p:nvSpPr>
                  <p:cNvPr id="70" name="Oval 69"/>
                  <p:cNvSpPr/>
                  <p:nvPr/>
                </p:nvSpPr>
                <p:spPr>
                  <a:xfrm>
                    <a:off x="3174596" y="4221088"/>
                    <a:ext cx="3917684" cy="9361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3729282" y="4381291"/>
                    <a:ext cx="2808312" cy="36004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4049039" y="4689139"/>
                    <a:ext cx="2277463" cy="4872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Let’s Be Safe</a:t>
                    </a:r>
                    <a:endParaRPr lang="en-GB" sz="16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4281916" y="2510915"/>
                  <a:ext cx="1710940" cy="1714621"/>
                  <a:chOff x="876050" y="2889594"/>
                  <a:chExt cx="1520417" cy="1322165"/>
                </a:xfrm>
              </p:grpSpPr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876050" y="2889594"/>
                    <a:ext cx="1520417" cy="1322165"/>
                    <a:chOff x="467544" y="1700808"/>
                    <a:chExt cx="1520417" cy="1322165"/>
                  </a:xfrm>
                </p:grpSpPr>
                <p:pic>
                  <p:nvPicPr>
                    <p:cNvPr id="68" name="Picture 67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44" y="1700808"/>
                      <a:ext cx="1520417" cy="132216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9" name="Rectangle 68"/>
                    <p:cNvSpPr/>
                    <p:nvPr/>
                  </p:nvSpPr>
                  <p:spPr>
                    <a:xfrm>
                      <a:off x="973854" y="1992446"/>
                      <a:ext cx="503489" cy="9462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56" name="Rectangle 55"/>
                  <p:cNvSpPr/>
                  <p:nvPr/>
                </p:nvSpPr>
                <p:spPr>
                  <a:xfrm>
                    <a:off x="1202604" y="3356551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1733741" y="3655708"/>
                    <a:ext cx="291701" cy="4006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1202604" y="3723792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1733741" y="3333107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3" name="Rectangle 52"/>
                <p:cNvSpPr/>
                <p:nvPr/>
              </p:nvSpPr>
              <p:spPr>
                <a:xfrm>
                  <a:off x="4461373" y="3698341"/>
                  <a:ext cx="184289" cy="1745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 flipH="1" flipV="1">
                  <a:off x="5620534" y="3674013"/>
                  <a:ext cx="182651" cy="1988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pic>
          <p:nvPicPr>
            <p:cNvPr id="46" name="Picture 2" descr="Ga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248" y="2856434"/>
              <a:ext cx="901176" cy="901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7" name="Group 86"/>
          <p:cNvGrpSpPr/>
          <p:nvPr/>
        </p:nvGrpSpPr>
        <p:grpSpPr>
          <a:xfrm>
            <a:off x="823347" y="4149191"/>
            <a:ext cx="1385194" cy="1778217"/>
            <a:chOff x="699387" y="1604922"/>
            <a:chExt cx="1385194" cy="1778217"/>
          </a:xfrm>
        </p:grpSpPr>
        <p:grpSp>
          <p:nvGrpSpPr>
            <p:cNvPr id="88" name="Group 87"/>
            <p:cNvGrpSpPr/>
            <p:nvPr/>
          </p:nvGrpSpPr>
          <p:grpSpPr>
            <a:xfrm>
              <a:off x="699387" y="1604922"/>
              <a:ext cx="1014705" cy="1009836"/>
              <a:chOff x="7157390" y="503879"/>
              <a:chExt cx="1544148" cy="1680121"/>
            </a:xfrm>
          </p:grpSpPr>
          <p:pic>
            <p:nvPicPr>
              <p:cNvPr id="91" name="Picture 10" descr="Gas Boilers, New Gas Combi Boilers, Heat Only &amp;amp; System Boilers for Sale UK  | City Plumbing Supplies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7390" y="503879"/>
                <a:ext cx="1544148" cy="16801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" name="Rectangle 91"/>
              <p:cNvSpPr/>
              <p:nvPr/>
            </p:nvSpPr>
            <p:spPr>
              <a:xfrm>
                <a:off x="7668344" y="1556792"/>
                <a:ext cx="360040" cy="144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89" name="Picture 6" descr="Ove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717" y="2519043"/>
              <a:ext cx="864096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8" descr="Gas fir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564" y="1813242"/>
              <a:ext cx="744017" cy="744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036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60" name="Group 59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83" name="Rectangle 82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86" name="Group 85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21" name="Picture 120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22" name="Rectangle 121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18" name="Picture 11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9" name="Picture 118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0" name="Picture 119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5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82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8" name="Group 77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79" name="Rectangle 78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73" name="Straight Connector 72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2" name="Picture 51" descr="Conflagration fire clipart. Free download transparent .PNG | Creazill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7" y="2729729"/>
            <a:ext cx="2359321" cy="159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369935" y="3205267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It could cause an explosion                and a fire</a:t>
            </a:r>
          </a:p>
        </p:txBody>
      </p:sp>
    </p:spTree>
    <p:extLst>
      <p:ext uri="{BB962C8B-B14F-4D97-AF65-F5344CB8AC3E}">
        <p14:creationId xmlns:p14="http://schemas.microsoft.com/office/powerpoint/2010/main" val="3055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0" y="128423"/>
            <a:ext cx="9036496" cy="6601154"/>
            <a:chOff x="0" y="140214"/>
            <a:chExt cx="9036496" cy="6601154"/>
          </a:xfrm>
        </p:grpSpPr>
        <p:grpSp>
          <p:nvGrpSpPr>
            <p:cNvPr id="42" name="Group 41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60" name="Rectangle 59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63" name="Group 62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67" name="Picture 66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8" name="Rectangle 67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64" name="Picture 6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5" name="Picture 64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6" name="Picture 65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62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9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4" name="Group 53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55" name="Rectangle 54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357048" y="2455432"/>
            <a:ext cx="4968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Or it might make us very 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Let’s watch a Speakup film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Click the link to watch the film</a:t>
            </a:r>
          </a:p>
        </p:txBody>
      </p:sp>
      <p:pic>
        <p:nvPicPr>
          <p:cNvPr id="30" name="Picture 2" descr="Coronavirus Symptom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03" y="2020428"/>
            <a:ext cx="1583293" cy="158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1176934" y="3655102"/>
            <a:ext cx="1119829" cy="1076699"/>
            <a:chOff x="2286000" y="4553208"/>
            <a:chExt cx="959124" cy="925860"/>
          </a:xfrm>
        </p:grpSpPr>
        <p:pic>
          <p:nvPicPr>
            <p:cNvPr id="32" name="Picture 2" descr="\\Speakupsvr\work\Speakup Promo Stuff\Speakup Logo\Speakup new logo emai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553208"/>
              <a:ext cx="742479" cy="504056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Video filmi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516" y="4635460"/>
              <a:ext cx="843608" cy="843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ectangle 33"/>
          <p:cNvSpPr/>
          <p:nvPr/>
        </p:nvSpPr>
        <p:spPr>
          <a:xfrm>
            <a:off x="3779912" y="5703088"/>
            <a:ext cx="34451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latin typeface="Century Gothic" panose="020B0502020202020204" pitchFamily="34" charset="0"/>
                <a:hlinkClick r:id="rId10"/>
              </a:rPr>
              <a:t>I Can’t </a:t>
            </a:r>
            <a:r>
              <a:rPr lang="en-US" sz="1400" dirty="0">
                <a:latin typeface="Century Gothic" panose="020B0502020202020204" pitchFamily="34" charset="0"/>
                <a:hlinkClick r:id="rId10"/>
              </a:rPr>
              <a:t>smell it so it must be safe - Film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116230" y="5603700"/>
            <a:ext cx="677340" cy="611697"/>
            <a:chOff x="2520019" y="5014386"/>
            <a:chExt cx="677340" cy="61169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27784" y="5014386"/>
              <a:ext cx="335833" cy="34302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2520019" y="5318306"/>
              <a:ext cx="677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click</a:t>
              </a:r>
              <a:endParaRPr lang="en-GB" sz="1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02595" y="5124163"/>
            <a:ext cx="1476706" cy="1366738"/>
            <a:chOff x="4800633" y="517708"/>
            <a:chExt cx="2256185" cy="2256185"/>
          </a:xfrm>
        </p:grpSpPr>
        <p:pic>
          <p:nvPicPr>
            <p:cNvPr id="39" name="Picture 4" descr="Computer Laptop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33" y="517708"/>
              <a:ext cx="2256185" cy="2256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\\Speakupsvr\work\Speakup Promo Stuff\Speakup Logo\Speakup new logo email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699" y="1052736"/>
              <a:ext cx="958731" cy="650866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864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/>
          <p:cNvGrpSpPr/>
          <p:nvPr/>
        </p:nvGrpSpPr>
        <p:grpSpPr>
          <a:xfrm>
            <a:off x="0" y="-99392"/>
            <a:ext cx="9036496" cy="6601154"/>
            <a:chOff x="0" y="140214"/>
            <a:chExt cx="9036496" cy="6601154"/>
          </a:xfrm>
        </p:grpSpPr>
        <p:grpSp>
          <p:nvGrpSpPr>
            <p:cNvPr id="121" name="Group 120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37" name="Rectangle 136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38" name="Group 137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40" name="Group 139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44" name="Picture 143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45" name="Rectangle 144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41" name="Picture 140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2" name="Picture 14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3" name="Picture 142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39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36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126" name="Group 125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131" name="Rectangle 130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32" name="Group 131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133" name="Rectangle 132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27" name="Straight Connector 126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Rectangle 127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2" name="Rectangle 121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751923" y="1938456"/>
            <a:ext cx="5631765" cy="421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Anybody want to say anything about the things we saw in                 the film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There is more information about Carbon Monoxide poisoning on the Speakup website </a:t>
            </a:r>
          </a:p>
        </p:txBody>
      </p:sp>
      <p:pic>
        <p:nvPicPr>
          <p:cNvPr id="91" name="Picture 4" descr="Leading group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841" y="1412776"/>
            <a:ext cx="1905673" cy="14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971600" y="3583260"/>
            <a:ext cx="959124" cy="925860"/>
            <a:chOff x="2286000" y="4553208"/>
            <a:chExt cx="959124" cy="925860"/>
          </a:xfrm>
        </p:grpSpPr>
        <p:pic>
          <p:nvPicPr>
            <p:cNvPr id="45" name="Picture 2" descr="\\Speakupsvr\work\Speakup Promo Stuff\Speakup Logo\Speakup new logo emai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553208"/>
              <a:ext cx="742479" cy="504056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Video filmi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516" y="4635460"/>
              <a:ext cx="843608" cy="843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3230375" y="5301208"/>
            <a:ext cx="29610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  <a:hlinkClick r:id="rId9"/>
              </a:rPr>
              <a:t>I Can’t smell it so it must be safe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2617379" y="5149247"/>
            <a:ext cx="677340" cy="611697"/>
            <a:chOff x="2520019" y="5014386"/>
            <a:chExt cx="677340" cy="611697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27784" y="5014386"/>
              <a:ext cx="335833" cy="343029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2520019" y="5318306"/>
              <a:ext cx="677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click</a:t>
              </a:r>
              <a:endParaRPr lang="en-GB" sz="14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3948" y="4613369"/>
            <a:ext cx="1663100" cy="129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65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38" name="Group 37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57" name="Rectangle 56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60" name="Group 59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64" name="Picture 63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5" name="Rectangle 64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61" name="Picture 60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2" name="Picture 6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" name="Picture 62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9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6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51" name="Rectangle 50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44" name="Straight Connector 43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788650" y="2992231"/>
            <a:ext cx="56317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Before we look at Top Tips                     let’s remind ourselves                      about some of the signs of                         Carbon Monoxide Poisoning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91" name="Picture 4" descr="Leading group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249" y="2748585"/>
            <a:ext cx="1905673" cy="14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975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837</Words>
  <Application>Microsoft Macintosh PowerPoint</Application>
  <PresentationFormat>On-screen Show (4:3)</PresentationFormat>
  <Paragraphs>199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Broad Street</dc:creator>
  <cp:lastModifiedBy>Geoff Doncaster @Speakup</cp:lastModifiedBy>
  <cp:revision>163</cp:revision>
  <dcterms:created xsi:type="dcterms:W3CDTF">2022-01-04T13:24:10Z</dcterms:created>
  <dcterms:modified xsi:type="dcterms:W3CDTF">2022-04-11T07:30:56Z</dcterms:modified>
</cp:coreProperties>
</file>