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6" r:id="rId9"/>
    <p:sldId id="263" r:id="rId10"/>
    <p:sldId id="264" r:id="rId11"/>
    <p:sldId id="267" r:id="rId12"/>
    <p:sldId id="265" r:id="rId13"/>
    <p:sldId id="268" r:id="rId14"/>
    <p:sldId id="270" r:id="rId15"/>
    <p:sldId id="26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9"/>
    <p:restoredTop sz="94676"/>
  </p:normalViewPr>
  <p:slideViewPr>
    <p:cSldViewPr snapToGrid="0">
      <p:cViewPr>
        <p:scale>
          <a:sx n="102" d="100"/>
          <a:sy n="102" d="100"/>
        </p:scale>
        <p:origin x="-2040" y="-8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691813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e1006f832e1dd96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e1006f832e1dd96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e1006f832e1dd96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e1006f832e1dd96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e1006f832e1dd96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e1006f832e1dd96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e1006f832e1dd96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e1006f832e1dd96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b3dca6e37ace18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b3dca6e37ace18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b227a7c7feb30d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b227a7c7feb30d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e1006f832e1dd9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e1006f832e1dd9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e1006f832e1dd9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e1006f832e1dd9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e1006f832e1dd96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e1006f832e1dd96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e1006f832e1dd9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e1006f832e1dd9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e1006f832e1dd9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e1006f832e1dd9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e1006f832e1dd96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e1006f832e1dd96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reportaloanshark@stoploansharks.gov.uk" TargetMode="Externa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p:txBody>
          <a:bodyPr/>
          <a:lstStyle/>
          <a:p>
            <a:pPr lvl="0"/>
            <a:r>
              <a:rPr lang="en-GB" dirty="0">
                <a:latin typeface="Century Gothic" panose="020B0502020202020204" pitchFamily="34" charset="0"/>
              </a:rPr>
              <a:t>You’ve Been Sharked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294447" y="28964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Century Gothic" panose="020B0502020202020204" pitchFamily="34" charset="0"/>
              </a:rPr>
              <a:t>If you need a loan</a:t>
            </a:r>
            <a:endParaRPr b="1" dirty="0">
              <a:latin typeface="Century Gothic" panose="020B0502020202020204" pitchFamily="34" charset="0"/>
            </a:endParaRPr>
          </a:p>
        </p:txBody>
      </p:sp>
      <p:sp>
        <p:nvSpPr>
          <p:cNvPr id="109" name="Google Shape;109;p21"/>
          <p:cNvSpPr txBox="1">
            <a:spLocks noGrp="1"/>
          </p:cNvSpPr>
          <p:nvPr>
            <p:ph type="body" idx="2"/>
          </p:nvPr>
        </p:nvSpPr>
        <p:spPr>
          <a:xfrm>
            <a:off x="3620278" y="251926"/>
            <a:ext cx="5212022" cy="4749281"/>
          </a:xfrm>
          <a:prstGeom prst="rect">
            <a:avLst/>
          </a:prstGeom>
        </p:spPr>
        <p:txBody>
          <a:bodyPr spcFirstLastPara="1" wrap="square" lIns="91425" tIns="91425" rIns="91425" bIns="91425" anchor="t" anchorCtr="0">
            <a:noAutofit/>
          </a:bodyPr>
          <a:lstStyle/>
          <a:p>
            <a:pPr marL="0" indent="0">
              <a:buNone/>
            </a:pPr>
            <a:r>
              <a:rPr lang="en-GB" sz="2000" dirty="0">
                <a:solidFill>
                  <a:schemeClr val="tx1"/>
                </a:solidFill>
                <a:latin typeface="Century Gothic" panose="020B0502020202020204" pitchFamily="34" charset="0"/>
              </a:rPr>
              <a:t>Needing a loan may be a big worry, but:</a:t>
            </a:r>
            <a:endParaRPr sz="2000" dirty="0">
              <a:solidFill>
                <a:schemeClr val="tx1"/>
              </a:solidFill>
              <a:latin typeface="Century Gothic" panose="020B0502020202020204" pitchFamily="34" charset="0"/>
            </a:endParaRPr>
          </a:p>
          <a:p>
            <a:pPr marL="139700" lvl="0" indent="0" algn="l" rtl="0">
              <a:spcBef>
                <a:spcPts val="1200"/>
              </a:spcBef>
              <a:spcAft>
                <a:spcPts val="0"/>
              </a:spcAft>
              <a:buSzPts val="1400"/>
              <a:buNone/>
            </a:pPr>
            <a:r>
              <a:rPr lang="en-GB" sz="2000" dirty="0">
                <a:solidFill>
                  <a:schemeClr val="tx1"/>
                </a:solidFill>
                <a:latin typeface="Century Gothic" panose="020B0502020202020204" pitchFamily="34" charset="0"/>
              </a:rPr>
              <a:t>Always check out who is saying they can lend you the </a:t>
            </a:r>
            <a:r>
              <a:rPr lang="en-GB" sz="2000" dirty="0" smtClean="0">
                <a:solidFill>
                  <a:schemeClr val="tx1"/>
                </a:solidFill>
                <a:latin typeface="Century Gothic" panose="020B0502020202020204" pitchFamily="34" charset="0"/>
              </a:rPr>
              <a:t>money.</a:t>
            </a:r>
          </a:p>
          <a:p>
            <a:pPr marL="139700" indent="0">
              <a:spcBef>
                <a:spcPts val="1200"/>
              </a:spcBef>
              <a:buNone/>
            </a:pPr>
            <a:endParaRPr lang="en-GB" sz="2000" dirty="0">
              <a:solidFill>
                <a:schemeClr val="tx1"/>
              </a:solidFill>
              <a:latin typeface="Century Gothic" panose="020B0502020202020204" pitchFamily="34" charset="0"/>
            </a:endParaRPr>
          </a:p>
          <a:p>
            <a:pPr marL="139700" lvl="0" indent="0" algn="l" rtl="0">
              <a:spcBef>
                <a:spcPts val="0"/>
              </a:spcBef>
              <a:spcAft>
                <a:spcPts val="0"/>
              </a:spcAft>
              <a:buSzPts val="1400"/>
              <a:buNone/>
            </a:pPr>
            <a:r>
              <a:rPr lang="en-GB" sz="2000" dirty="0" smtClean="0">
                <a:solidFill>
                  <a:schemeClr val="tx1"/>
                </a:solidFill>
                <a:latin typeface="Century Gothic" panose="020B0502020202020204" pitchFamily="34" charset="0"/>
              </a:rPr>
              <a:t>Ask </a:t>
            </a:r>
            <a:r>
              <a:rPr lang="en-GB" sz="2000" dirty="0">
                <a:solidFill>
                  <a:schemeClr val="tx1"/>
                </a:solidFill>
                <a:latin typeface="Century Gothic" panose="020B0502020202020204" pitchFamily="34" charset="0"/>
              </a:rPr>
              <a:t>someone you trust if you do not understand what they are </a:t>
            </a:r>
            <a:r>
              <a:rPr lang="en-GB" sz="2000" dirty="0" smtClean="0">
                <a:solidFill>
                  <a:schemeClr val="tx1"/>
                </a:solidFill>
                <a:latin typeface="Century Gothic" panose="020B0502020202020204" pitchFamily="34" charset="0"/>
              </a:rPr>
              <a:t>saying </a:t>
            </a:r>
            <a:r>
              <a:rPr lang="en-GB" sz="2000" dirty="0">
                <a:solidFill>
                  <a:schemeClr val="tx1"/>
                </a:solidFill>
                <a:latin typeface="Century Gothic" panose="020B0502020202020204" pitchFamily="34" charset="0"/>
              </a:rPr>
              <a:t>you need to </a:t>
            </a:r>
            <a:r>
              <a:rPr lang="en-GB" sz="2000" dirty="0" smtClean="0">
                <a:solidFill>
                  <a:schemeClr val="tx1"/>
                </a:solidFill>
                <a:latin typeface="Century Gothic" panose="020B0502020202020204" pitchFamily="34" charset="0"/>
              </a:rPr>
              <a:t>do, </a:t>
            </a:r>
            <a:r>
              <a:rPr lang="en-GB" sz="2000" dirty="0">
                <a:solidFill>
                  <a:schemeClr val="tx1"/>
                </a:solidFill>
                <a:latin typeface="Century Gothic" panose="020B0502020202020204" pitchFamily="34" charset="0"/>
              </a:rPr>
              <a:t>to pay the money </a:t>
            </a:r>
            <a:r>
              <a:rPr lang="en-GB" sz="2000" dirty="0" smtClean="0">
                <a:solidFill>
                  <a:schemeClr val="tx1"/>
                </a:solidFill>
                <a:latin typeface="Century Gothic" panose="020B0502020202020204" pitchFamily="34" charset="0"/>
              </a:rPr>
              <a:t>back.</a:t>
            </a:r>
          </a:p>
          <a:p>
            <a:pPr marL="139700" indent="0">
              <a:buNone/>
            </a:pPr>
            <a:endParaRPr lang="en-GB" sz="2000" dirty="0" smtClean="0">
              <a:solidFill>
                <a:schemeClr val="tx1"/>
              </a:solidFill>
              <a:latin typeface="Century Gothic" panose="020B0502020202020204" pitchFamily="34" charset="0"/>
            </a:endParaRPr>
          </a:p>
          <a:p>
            <a:pPr marL="139700" lvl="0" indent="0" algn="l" rtl="0">
              <a:spcBef>
                <a:spcPts val="0"/>
              </a:spcBef>
              <a:spcAft>
                <a:spcPts val="0"/>
              </a:spcAft>
              <a:buSzPts val="1400"/>
              <a:buNone/>
            </a:pPr>
            <a:r>
              <a:rPr lang="en-GB" sz="2000" dirty="0" smtClean="0">
                <a:solidFill>
                  <a:schemeClr val="tx1"/>
                </a:solidFill>
                <a:latin typeface="Century Gothic" panose="020B0502020202020204" pitchFamily="34" charset="0"/>
              </a:rPr>
              <a:t>Ask </a:t>
            </a:r>
            <a:r>
              <a:rPr lang="en-GB" sz="2000" dirty="0">
                <a:solidFill>
                  <a:schemeClr val="tx1"/>
                </a:solidFill>
                <a:latin typeface="Century Gothic" panose="020B0502020202020204" pitchFamily="34" charset="0"/>
              </a:rPr>
              <a:t>for advice from someone you trust </a:t>
            </a:r>
            <a:r>
              <a:rPr lang="en-GB" sz="2000" dirty="0" smtClean="0">
                <a:solidFill>
                  <a:schemeClr val="tx1"/>
                </a:solidFill>
                <a:latin typeface="Century Gothic" panose="020B0502020202020204" pitchFamily="34" charset="0"/>
              </a:rPr>
              <a:t>if </a:t>
            </a:r>
            <a:r>
              <a:rPr lang="en-GB" sz="2000" dirty="0">
                <a:solidFill>
                  <a:schemeClr val="tx1"/>
                </a:solidFill>
                <a:latin typeface="Century Gothic" panose="020B0502020202020204" pitchFamily="34" charset="0"/>
              </a:rPr>
              <a:t>you still need a loan after budgeting advice </a:t>
            </a:r>
            <a:r>
              <a:rPr lang="en-GB" sz="2000" dirty="0" smtClean="0">
                <a:solidFill>
                  <a:schemeClr val="tx1"/>
                </a:solidFill>
                <a:latin typeface="Century Gothic" panose="020B0502020202020204" pitchFamily="34" charset="0"/>
              </a:rPr>
              <a:t>is given.</a:t>
            </a:r>
            <a:endParaRPr sz="2000" dirty="0">
              <a:solidFill>
                <a:schemeClr val="tx1"/>
              </a:solidFill>
              <a:latin typeface="Century Gothic" panose="020B0502020202020204" pitchFamily="34" charset="0"/>
            </a:endParaRPr>
          </a:p>
        </p:txBody>
      </p:sp>
      <p:pic>
        <p:nvPicPr>
          <p:cNvPr id="5" name="Picture 2" descr="Pay L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837" y="862341"/>
            <a:ext cx="1173191" cy="11731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orm Peer Sup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476" y="1914765"/>
            <a:ext cx="1351912" cy="13632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onald story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2474" y="3390182"/>
            <a:ext cx="1195914" cy="1195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Century Gothic" panose="020B0502020202020204" pitchFamily="34" charset="0"/>
              </a:rPr>
              <a:t>If you need a loan</a:t>
            </a:r>
            <a:endParaRPr b="1" dirty="0">
              <a:latin typeface="Century Gothic" panose="020B0502020202020204" pitchFamily="34" charset="0"/>
            </a:endParaRPr>
          </a:p>
        </p:txBody>
      </p:sp>
      <p:sp>
        <p:nvSpPr>
          <p:cNvPr id="109" name="Google Shape;109;p21"/>
          <p:cNvSpPr txBox="1">
            <a:spLocks noGrp="1"/>
          </p:cNvSpPr>
          <p:nvPr>
            <p:ph type="body" idx="2"/>
          </p:nvPr>
        </p:nvSpPr>
        <p:spPr>
          <a:xfrm>
            <a:off x="3503981" y="936346"/>
            <a:ext cx="5266944" cy="3632529"/>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en-GB" sz="2000" dirty="0">
                <a:solidFill>
                  <a:schemeClr val="tx1"/>
                </a:solidFill>
                <a:latin typeface="Century Gothic" panose="020B0502020202020204" pitchFamily="34" charset="0"/>
              </a:rPr>
              <a:t>Do not be tempted to buy from anyone who offers you a loan without you understanding the interest and the time allowed to pay it </a:t>
            </a:r>
            <a:r>
              <a:rPr lang="en-GB" sz="2000" dirty="0" smtClean="0">
                <a:solidFill>
                  <a:schemeClr val="tx1"/>
                </a:solidFill>
                <a:latin typeface="Century Gothic" panose="020B0502020202020204" pitchFamily="34" charset="0"/>
              </a:rPr>
              <a:t>back.</a:t>
            </a:r>
            <a:endParaRPr lang="en-GB" sz="2000" dirty="0">
              <a:solidFill>
                <a:schemeClr val="tx1"/>
              </a:solidFill>
              <a:latin typeface="Century Gothic" panose="020B0502020202020204" pitchFamily="34" charset="0"/>
            </a:endParaRPr>
          </a:p>
          <a:p>
            <a:pPr marL="139700" lvl="0" indent="0" algn="l" rtl="0">
              <a:spcBef>
                <a:spcPts val="0"/>
              </a:spcBef>
              <a:spcAft>
                <a:spcPts val="0"/>
              </a:spcAft>
              <a:buSzPts val="1400"/>
              <a:buNone/>
            </a:pPr>
            <a:endParaRPr lang="en-GB" sz="2000" dirty="0">
              <a:solidFill>
                <a:schemeClr val="tx1"/>
              </a:solidFill>
              <a:latin typeface="Century Gothic" panose="020B0502020202020204" pitchFamily="34" charset="0"/>
            </a:endParaRPr>
          </a:p>
          <a:p>
            <a:pPr marL="139700" indent="0">
              <a:buNone/>
            </a:pPr>
            <a:endParaRPr sz="2000" dirty="0">
              <a:solidFill>
                <a:schemeClr val="tx1"/>
              </a:solidFill>
              <a:latin typeface="Century Gothic" panose="020B0502020202020204" pitchFamily="34" charset="0"/>
            </a:endParaRPr>
          </a:p>
          <a:p>
            <a:pPr marL="139700" lvl="0" indent="0" algn="l" rtl="0">
              <a:spcBef>
                <a:spcPts val="0"/>
              </a:spcBef>
              <a:spcAft>
                <a:spcPts val="0"/>
              </a:spcAft>
              <a:buSzPts val="1400"/>
              <a:buNone/>
            </a:pPr>
            <a:r>
              <a:rPr lang="en-GB" sz="2000" dirty="0">
                <a:solidFill>
                  <a:schemeClr val="tx1"/>
                </a:solidFill>
                <a:latin typeface="Century Gothic" panose="020B0502020202020204" pitchFamily="34" charset="0"/>
              </a:rPr>
              <a:t>Always make sure there is paperwork to prove the agreement, in case  things go wrong in the </a:t>
            </a:r>
            <a:r>
              <a:rPr lang="en-GB" sz="2000" dirty="0" smtClean="0">
                <a:solidFill>
                  <a:schemeClr val="tx1"/>
                </a:solidFill>
                <a:latin typeface="Century Gothic" panose="020B0502020202020204" pitchFamily="34" charset="0"/>
              </a:rPr>
              <a:t>future.  </a:t>
            </a:r>
            <a:endParaRPr sz="2000" dirty="0">
              <a:solidFill>
                <a:schemeClr val="tx1"/>
              </a:solidFill>
              <a:latin typeface="Century Gothic" panose="020B0502020202020204" pitchFamily="34" charset="0"/>
            </a:endParaRPr>
          </a:p>
        </p:txBody>
      </p:sp>
      <p:pic>
        <p:nvPicPr>
          <p:cNvPr id="3074" name="Picture 2" descr="Dont know m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 y="1042180"/>
            <a:ext cx="1841440" cy="18414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ntr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862" y="2883621"/>
            <a:ext cx="1604514" cy="160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1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Century Gothic" panose="020B0502020202020204" pitchFamily="34" charset="0"/>
              </a:rPr>
              <a:t>Don’t be sharked </a:t>
            </a:r>
            <a:endParaRPr b="1" dirty="0">
              <a:latin typeface="Century Gothic" panose="020B0502020202020204" pitchFamily="34" charset="0"/>
            </a:endParaRPr>
          </a:p>
        </p:txBody>
      </p:sp>
      <p:sp>
        <p:nvSpPr>
          <p:cNvPr id="116" name="Google Shape;116;p22"/>
          <p:cNvSpPr txBox="1">
            <a:spLocks noGrp="1"/>
          </p:cNvSpPr>
          <p:nvPr>
            <p:ph type="body" idx="2"/>
          </p:nvPr>
        </p:nvSpPr>
        <p:spPr>
          <a:xfrm>
            <a:off x="4254826" y="1152475"/>
            <a:ext cx="4577474" cy="3416400"/>
          </a:xfrm>
          <a:prstGeom prst="rect">
            <a:avLst/>
          </a:prstGeom>
        </p:spPr>
        <p:txBody>
          <a:bodyPr spcFirstLastPara="1" wrap="square" lIns="91425" tIns="91425" rIns="91425" bIns="91425" anchor="t" anchorCtr="0">
            <a:normAutofit lnSpcReduction="10000"/>
          </a:bodyPr>
          <a:lstStyle/>
          <a:p>
            <a:pPr marL="0" indent="0">
              <a:buNone/>
            </a:pPr>
            <a:r>
              <a:rPr lang="en-GB" sz="2000" dirty="0">
                <a:solidFill>
                  <a:schemeClr val="tx1"/>
                </a:solidFill>
                <a:latin typeface="Century Gothic" panose="020B0502020202020204" pitchFamily="34" charset="0"/>
              </a:rPr>
              <a:t>Taking a loan out with a loan shark can be very frightening, dangerous and </a:t>
            </a:r>
            <a:r>
              <a:rPr lang="en-GB" sz="2000" dirty="0" smtClean="0">
                <a:solidFill>
                  <a:schemeClr val="tx1"/>
                </a:solidFill>
                <a:latin typeface="Century Gothic" panose="020B0502020202020204" pitchFamily="34" charset="0"/>
              </a:rPr>
              <a:t>stressful.</a:t>
            </a:r>
            <a:endParaRPr sz="2000" dirty="0">
              <a:solidFill>
                <a:schemeClr val="tx1"/>
              </a:solidFill>
              <a:latin typeface="Century Gothic" panose="020B0502020202020204" pitchFamily="34" charset="0"/>
            </a:endParaRPr>
          </a:p>
          <a:p>
            <a:pPr marL="0" indent="0">
              <a:spcBef>
                <a:spcPts val="1200"/>
              </a:spcBef>
              <a:buNone/>
            </a:pPr>
            <a:endParaRPr lang="en-GB" sz="2000" dirty="0">
              <a:solidFill>
                <a:schemeClr val="tx1"/>
              </a:solidFill>
              <a:latin typeface="Century Gothic" panose="020B0502020202020204" pitchFamily="34" charset="0"/>
            </a:endParaRPr>
          </a:p>
          <a:p>
            <a:pPr marL="0" indent="0">
              <a:spcBef>
                <a:spcPts val="1200"/>
              </a:spcBef>
              <a:buNone/>
            </a:pPr>
            <a:endParaRPr lang="en-GB" sz="2000" dirty="0">
              <a:solidFill>
                <a:schemeClr val="tx1"/>
              </a:solidFill>
              <a:latin typeface="Century Gothic" panose="020B0502020202020204" pitchFamily="34" charset="0"/>
            </a:endParaRPr>
          </a:p>
          <a:p>
            <a:pPr marL="0" indent="0">
              <a:spcBef>
                <a:spcPts val="1200"/>
              </a:spcBef>
              <a:buNone/>
            </a:pPr>
            <a:r>
              <a:rPr lang="en-GB" sz="2000" dirty="0">
                <a:solidFill>
                  <a:schemeClr val="tx1"/>
                </a:solidFill>
                <a:latin typeface="Century Gothic" panose="020B0502020202020204" pitchFamily="34" charset="0"/>
              </a:rPr>
              <a:t>Ask for help and support from someone you trust if you have done </a:t>
            </a:r>
            <a:r>
              <a:rPr lang="en-GB" sz="2000" dirty="0" smtClean="0">
                <a:solidFill>
                  <a:schemeClr val="tx1"/>
                </a:solidFill>
                <a:latin typeface="Century Gothic" panose="020B0502020202020204" pitchFamily="34" charset="0"/>
              </a:rPr>
              <a:t>this.</a:t>
            </a:r>
            <a:endParaRPr sz="2000" dirty="0">
              <a:solidFill>
                <a:schemeClr val="tx1"/>
              </a:solidFill>
              <a:latin typeface="Century Gothic" panose="020B0502020202020204" pitchFamily="34" charset="0"/>
            </a:endParaRPr>
          </a:p>
          <a:p>
            <a:pPr marL="0" lvl="0" indent="0" algn="l" rtl="0">
              <a:spcBef>
                <a:spcPts val="1200"/>
              </a:spcBef>
              <a:spcAft>
                <a:spcPts val="0"/>
              </a:spcAft>
              <a:buNone/>
            </a:pPr>
            <a:endParaRPr lang="en-GB" dirty="0"/>
          </a:p>
          <a:p>
            <a:pPr marL="0" lvl="0" indent="0" algn="l" rtl="0">
              <a:spcBef>
                <a:spcPts val="1200"/>
              </a:spcBef>
              <a:spcAft>
                <a:spcPts val="0"/>
              </a:spcAft>
              <a:buNone/>
            </a:pPr>
            <a:endParaRPr dirty="0"/>
          </a:p>
        </p:txBody>
      </p:sp>
      <p:pic>
        <p:nvPicPr>
          <p:cNvPr id="4098" name="Picture 2" descr="Paperwor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963" y="1197664"/>
            <a:ext cx="1293664" cy="12936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res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585" y="1009638"/>
            <a:ext cx="1528283" cy="15282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ocial Work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840" y="2361933"/>
            <a:ext cx="1759490" cy="17594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Century Gothic" panose="020B0502020202020204" pitchFamily="34" charset="0"/>
              </a:rPr>
              <a:t>Don’t be sharked </a:t>
            </a:r>
            <a:endParaRPr b="1" dirty="0">
              <a:latin typeface="Century Gothic" panose="020B0502020202020204" pitchFamily="34" charset="0"/>
            </a:endParaRPr>
          </a:p>
        </p:txBody>
      </p:sp>
      <p:sp>
        <p:nvSpPr>
          <p:cNvPr id="116" name="Google Shape;116;p22"/>
          <p:cNvSpPr txBox="1">
            <a:spLocks noGrp="1"/>
          </p:cNvSpPr>
          <p:nvPr>
            <p:ph type="body" idx="2"/>
          </p:nvPr>
        </p:nvSpPr>
        <p:spPr>
          <a:xfrm>
            <a:off x="3559524" y="307910"/>
            <a:ext cx="5259524" cy="4835590"/>
          </a:xfrm>
          <a:prstGeom prst="rect">
            <a:avLst/>
          </a:prstGeom>
        </p:spPr>
        <p:txBody>
          <a:bodyPr spcFirstLastPara="1" wrap="square" lIns="91425" tIns="91425" rIns="91425" bIns="91425" anchor="t" anchorCtr="0">
            <a:noAutofit/>
          </a:bodyPr>
          <a:lstStyle/>
          <a:p>
            <a:pPr marL="0" indent="0">
              <a:spcBef>
                <a:spcPts val="1200"/>
              </a:spcBef>
              <a:buNone/>
            </a:pPr>
            <a:r>
              <a:rPr lang="en-GB" sz="1700" dirty="0">
                <a:solidFill>
                  <a:schemeClr val="tx1"/>
                </a:solidFill>
                <a:latin typeface="Century Gothic" panose="020B0502020202020204" pitchFamily="34" charset="0"/>
              </a:rPr>
              <a:t>If you are involved with a loan shark and they start to threaten you, tell the police. You could do this without giving your name if you feel the loan shark is dangerous. If you have told the police and the loan shark has become </a:t>
            </a:r>
            <a:r>
              <a:rPr lang="en-GB" sz="1700" dirty="0" smtClean="0">
                <a:solidFill>
                  <a:schemeClr val="tx1"/>
                </a:solidFill>
                <a:latin typeface="Century Gothic" panose="020B0502020202020204" pitchFamily="34" charset="0"/>
              </a:rPr>
              <a:t>threatening tell the police again on their  emergency numbe</a:t>
            </a:r>
            <a:r>
              <a:rPr lang="en-GB" sz="1700" dirty="0" smtClean="0">
                <a:solidFill>
                  <a:schemeClr val="tx1"/>
                </a:solidFill>
                <a:latin typeface="Century Gothic" panose="020B0502020202020204" pitchFamily="34" charset="0"/>
              </a:rPr>
              <a:t>r.  </a:t>
            </a:r>
          </a:p>
          <a:p>
            <a:pPr marL="0" indent="0">
              <a:spcBef>
                <a:spcPts val="1200"/>
              </a:spcBef>
              <a:buNone/>
            </a:pPr>
            <a:endParaRPr lang="en-GB" sz="1700" dirty="0">
              <a:solidFill>
                <a:schemeClr val="tx1"/>
              </a:solidFill>
              <a:latin typeface="Century Gothic" panose="020B0502020202020204" pitchFamily="34" charset="0"/>
            </a:endParaRPr>
          </a:p>
          <a:p>
            <a:pPr marL="0" indent="0">
              <a:spcBef>
                <a:spcPts val="1200"/>
              </a:spcBef>
              <a:buNone/>
            </a:pPr>
            <a:endParaRPr lang="en-GB" sz="1700" dirty="0" smtClean="0">
              <a:solidFill>
                <a:schemeClr val="tx1"/>
              </a:solidFill>
              <a:latin typeface="Century Gothic" panose="020B0502020202020204" pitchFamily="34" charset="0"/>
            </a:endParaRPr>
          </a:p>
          <a:p>
            <a:pPr marL="0" indent="0">
              <a:spcBef>
                <a:spcPts val="1200"/>
              </a:spcBef>
              <a:buNone/>
            </a:pPr>
            <a:r>
              <a:rPr lang="en-GB" sz="1700" dirty="0" smtClean="0">
                <a:solidFill>
                  <a:schemeClr val="tx1"/>
                </a:solidFill>
                <a:latin typeface="Century Gothic" panose="020B0502020202020204" pitchFamily="34" charset="0"/>
              </a:rPr>
              <a:t>If you can, go to a place where you feel safe until this is sorted, this might be helpful. Only tell people you trust where you are.</a:t>
            </a:r>
          </a:p>
          <a:p>
            <a:pPr marL="0" indent="0">
              <a:spcBef>
                <a:spcPts val="1200"/>
              </a:spcBef>
              <a:buNone/>
            </a:pPr>
            <a:endParaRPr lang="en-GB" sz="1700" dirty="0">
              <a:solidFill>
                <a:schemeClr val="tx1"/>
              </a:solidFill>
              <a:latin typeface="Century Gothic" panose="020B0502020202020204" pitchFamily="34" charset="0"/>
            </a:endParaRPr>
          </a:p>
        </p:txBody>
      </p:sp>
      <p:pic>
        <p:nvPicPr>
          <p:cNvPr id="5122" name="Picture 2" descr="Police CSO Tell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136" y="1263065"/>
            <a:ext cx="1704069" cy="170406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dvic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913" y="3172278"/>
            <a:ext cx="1726292" cy="172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044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Don’t  be sharked</a:t>
            </a:r>
            <a:endParaRPr lang="en-GB" dirty="0"/>
          </a:p>
        </p:txBody>
      </p:sp>
      <p:sp>
        <p:nvSpPr>
          <p:cNvPr id="3" name="Text Placeholder 2"/>
          <p:cNvSpPr>
            <a:spLocks noGrp="1"/>
          </p:cNvSpPr>
          <p:nvPr>
            <p:ph type="body" idx="1"/>
          </p:nvPr>
        </p:nvSpPr>
        <p:spPr/>
        <p:txBody>
          <a:bodyPr/>
          <a:lstStyle/>
          <a:p>
            <a:endParaRPr lang="en-GB" dirty="0"/>
          </a:p>
        </p:txBody>
      </p:sp>
      <p:sp>
        <p:nvSpPr>
          <p:cNvPr id="4" name="Text Placeholder 3"/>
          <p:cNvSpPr>
            <a:spLocks noGrp="1"/>
          </p:cNvSpPr>
          <p:nvPr>
            <p:ph type="body" idx="2"/>
          </p:nvPr>
        </p:nvSpPr>
        <p:spPr/>
        <p:txBody>
          <a:bodyPr/>
          <a:lstStyle/>
          <a:p>
            <a:pPr lvl="0"/>
            <a:endParaRPr lang="en-GB" dirty="0" smtClean="0">
              <a:solidFill>
                <a:schemeClr val="tx1"/>
              </a:solidFill>
              <a:latin typeface="Century Gothic" panose="020B0502020202020204" pitchFamily="34" charset="0"/>
            </a:endParaRPr>
          </a:p>
          <a:p>
            <a:pPr lvl="0"/>
            <a:endParaRPr lang="en-GB" dirty="0">
              <a:solidFill>
                <a:schemeClr val="tx1"/>
              </a:solidFill>
              <a:latin typeface="Century Gothic" panose="020B0502020202020204" pitchFamily="34" charset="0"/>
            </a:endParaRPr>
          </a:p>
          <a:p>
            <a:pPr lvl="0"/>
            <a:endParaRPr lang="en-GB" dirty="0" smtClean="0">
              <a:solidFill>
                <a:schemeClr val="tx1"/>
              </a:solidFill>
              <a:latin typeface="Century Gothic" panose="020B0502020202020204" pitchFamily="34" charset="0"/>
            </a:endParaRPr>
          </a:p>
          <a:p>
            <a:pPr marL="139700" lvl="0" indent="0">
              <a:buNone/>
            </a:pPr>
            <a:r>
              <a:rPr lang="en-GB" sz="1600" dirty="0" smtClean="0">
                <a:solidFill>
                  <a:schemeClr val="tx1"/>
                </a:solidFill>
                <a:latin typeface="Century Gothic" panose="020B0502020202020204" pitchFamily="34" charset="0"/>
              </a:rPr>
              <a:t>If </a:t>
            </a:r>
            <a:r>
              <a:rPr lang="en-GB" sz="1600" dirty="0">
                <a:solidFill>
                  <a:schemeClr val="tx1"/>
                </a:solidFill>
                <a:latin typeface="Century Gothic" panose="020B0502020202020204" pitchFamily="34" charset="0"/>
              </a:rPr>
              <a:t>you are involved with a loan shark and they are not threatening  but you are paying them back a lot of money, ask for advice about what to do </a:t>
            </a:r>
            <a:r>
              <a:rPr lang="en-GB" sz="1600" dirty="0" smtClean="0">
                <a:solidFill>
                  <a:schemeClr val="tx1"/>
                </a:solidFill>
                <a:latin typeface="Century Gothic" panose="020B0502020202020204" pitchFamily="34" charset="0"/>
              </a:rPr>
              <a:t>next.</a:t>
            </a:r>
            <a:endParaRPr lang="en-GB" sz="1600" dirty="0">
              <a:solidFill>
                <a:schemeClr val="tx1"/>
              </a:solidFill>
              <a:latin typeface="Century Gothic" panose="020B0502020202020204" pitchFamily="34" charset="0"/>
            </a:endParaRPr>
          </a:p>
          <a:p>
            <a:endParaRPr lang="en-GB" sz="1600" dirty="0"/>
          </a:p>
        </p:txBody>
      </p:sp>
      <p:pic>
        <p:nvPicPr>
          <p:cNvPr id="5" name="Picture 4" descr="Assessment Finan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177" y="1390788"/>
            <a:ext cx="2531456" cy="253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5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Century Gothic Pro" pitchFamily="34" charset="0"/>
              </a:rPr>
              <a:t>Who to contact if you’ve been sharked?</a:t>
            </a:r>
          </a:p>
        </p:txBody>
      </p:sp>
      <p:sp>
        <p:nvSpPr>
          <p:cNvPr id="4" name="Text Placeholder 3"/>
          <p:cNvSpPr>
            <a:spLocks noGrp="1"/>
          </p:cNvSpPr>
          <p:nvPr>
            <p:ph type="body" idx="2"/>
          </p:nvPr>
        </p:nvSpPr>
        <p:spPr>
          <a:xfrm>
            <a:off x="3559818" y="1262037"/>
            <a:ext cx="5584182" cy="3617418"/>
          </a:xfrm>
        </p:spPr>
        <p:txBody>
          <a:bodyPr>
            <a:normAutofit lnSpcReduction="10000"/>
          </a:bodyPr>
          <a:lstStyle/>
          <a:p>
            <a:pPr marL="139700" indent="0">
              <a:buNone/>
            </a:pPr>
            <a:r>
              <a:rPr lang="en-GB" sz="1800" dirty="0">
                <a:solidFill>
                  <a:schemeClr val="tx1"/>
                </a:solidFill>
                <a:latin typeface="Century Gothic Pro" pitchFamily="34" charset="0"/>
              </a:rPr>
              <a:t>If you or someone you know has been the victim of a loan shark contact:</a:t>
            </a:r>
            <a:endParaRPr lang="en-GB" dirty="0">
              <a:latin typeface="Century Gothic Pro" pitchFamily="34" charset="0"/>
            </a:endParaRPr>
          </a:p>
          <a:p>
            <a:pPr marL="139700" indent="0">
              <a:buNone/>
            </a:pPr>
            <a:endParaRPr lang="en-GB" sz="1800" dirty="0" smtClean="0">
              <a:solidFill>
                <a:schemeClr val="tx1"/>
              </a:solidFill>
              <a:latin typeface="Century Gothic Pro" pitchFamily="34" charset="0"/>
            </a:endParaRPr>
          </a:p>
          <a:p>
            <a:pPr marL="139700" indent="0">
              <a:buNone/>
            </a:pPr>
            <a:endParaRPr lang="en-GB" sz="1800" dirty="0">
              <a:solidFill>
                <a:schemeClr val="tx1"/>
              </a:solidFill>
              <a:latin typeface="Century Gothic Pro" pitchFamily="34" charset="0"/>
            </a:endParaRPr>
          </a:p>
          <a:p>
            <a:pPr marL="139700" indent="0">
              <a:buNone/>
            </a:pPr>
            <a:r>
              <a:rPr lang="en-GB" sz="1800" dirty="0">
                <a:solidFill>
                  <a:schemeClr val="tx1"/>
                </a:solidFill>
                <a:latin typeface="Century Gothic Pro" pitchFamily="34" charset="0"/>
              </a:rPr>
              <a:t>Illegal Money Lending </a:t>
            </a:r>
            <a:r>
              <a:rPr lang="en-GB" sz="1800" dirty="0" smtClean="0">
                <a:solidFill>
                  <a:schemeClr val="tx1"/>
                </a:solidFill>
                <a:latin typeface="Century Gothic Pro" pitchFamily="34" charset="0"/>
              </a:rPr>
              <a:t>Team</a:t>
            </a:r>
          </a:p>
          <a:p>
            <a:pPr marL="139700" indent="0">
              <a:buNone/>
            </a:pPr>
            <a:endParaRPr lang="en-GB" sz="1800" dirty="0">
              <a:solidFill>
                <a:schemeClr val="tx1"/>
              </a:solidFill>
              <a:latin typeface="Century Gothic Pro" pitchFamily="34" charset="0"/>
            </a:endParaRPr>
          </a:p>
          <a:p>
            <a:pPr marL="139700" indent="0">
              <a:buNone/>
            </a:pPr>
            <a:r>
              <a:rPr lang="en-GB" sz="1800" dirty="0">
                <a:solidFill>
                  <a:schemeClr val="tx1"/>
                </a:solidFill>
                <a:latin typeface="Century Gothic Pro" pitchFamily="34" charset="0"/>
              </a:rPr>
              <a:t>Email:</a:t>
            </a:r>
            <a:r>
              <a:rPr lang="en-GB" sz="1800" dirty="0">
                <a:solidFill>
                  <a:schemeClr val="tx1"/>
                </a:solidFill>
                <a:latin typeface="Century Gothic Pro" pitchFamily="34" charset="0"/>
                <a:hlinkClick r:id="rId2"/>
              </a:rPr>
              <a:t>reportaloanshark@stoploansharks.gov.uk </a:t>
            </a:r>
            <a:endParaRPr lang="en-GB" sz="1800" dirty="0" smtClean="0">
              <a:solidFill>
                <a:schemeClr val="tx1"/>
              </a:solidFill>
              <a:latin typeface="Century Gothic Pro" pitchFamily="34" charset="0"/>
            </a:endParaRPr>
          </a:p>
          <a:p>
            <a:pPr marL="139700" indent="0">
              <a:buNone/>
            </a:pPr>
            <a:endParaRPr lang="en-GB" sz="1800" dirty="0">
              <a:solidFill>
                <a:schemeClr val="tx1"/>
              </a:solidFill>
              <a:latin typeface="Century Gothic Pro" pitchFamily="34" charset="0"/>
            </a:endParaRPr>
          </a:p>
          <a:p>
            <a:pPr marL="139700" indent="0">
              <a:buNone/>
            </a:pPr>
            <a:r>
              <a:rPr lang="en-GB" sz="1800" dirty="0">
                <a:solidFill>
                  <a:schemeClr val="tx1"/>
                </a:solidFill>
                <a:latin typeface="Century Gothic Pro" pitchFamily="34" charset="0"/>
              </a:rPr>
              <a:t>Telephone: 0300 555 </a:t>
            </a:r>
            <a:r>
              <a:rPr lang="en-GB" sz="1800" dirty="0" smtClean="0">
                <a:solidFill>
                  <a:schemeClr val="tx1"/>
                </a:solidFill>
                <a:latin typeface="Century Gothic Pro" pitchFamily="34" charset="0"/>
              </a:rPr>
              <a:t>2222</a:t>
            </a:r>
          </a:p>
          <a:p>
            <a:pPr marL="139700" indent="0">
              <a:buNone/>
            </a:pPr>
            <a:endParaRPr lang="en-GB" sz="1800" dirty="0">
              <a:solidFill>
                <a:schemeClr val="tx1"/>
              </a:solidFill>
              <a:latin typeface="Century Gothic Pro" pitchFamily="34" charset="0"/>
            </a:endParaRPr>
          </a:p>
          <a:p>
            <a:pPr marL="139700" indent="0">
              <a:buNone/>
            </a:pPr>
            <a:r>
              <a:rPr lang="en-GB" sz="1800" dirty="0">
                <a:solidFill>
                  <a:schemeClr val="tx1"/>
                </a:solidFill>
                <a:latin typeface="Century Gothic Pro" pitchFamily="34" charset="0"/>
              </a:rPr>
              <a:t>Text: 07860 022 116</a:t>
            </a:r>
          </a:p>
          <a:p>
            <a:pPr marL="139700" indent="0">
              <a:buNone/>
            </a:pPr>
            <a:endParaRPr lang="en-GB" sz="18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70" y="3273772"/>
            <a:ext cx="1363542" cy="13635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49" y="1419231"/>
            <a:ext cx="1707501" cy="17075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6540" y="1363244"/>
            <a:ext cx="1707502" cy="1707502"/>
          </a:xfrm>
          <a:prstGeom prst="rect">
            <a:avLst/>
          </a:prstGeom>
        </p:spPr>
      </p:pic>
    </p:spTree>
    <p:extLst>
      <p:ext uri="{BB962C8B-B14F-4D97-AF65-F5344CB8AC3E}">
        <p14:creationId xmlns:p14="http://schemas.microsoft.com/office/powerpoint/2010/main" val="3336085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Century Gothic" panose="020B0502020202020204" pitchFamily="34" charset="0"/>
              </a:rPr>
              <a:t>What is a loan shark </a:t>
            </a:r>
            <a:endParaRPr b="1" dirty="0">
              <a:latin typeface="Century Gothic" panose="020B0502020202020204" pitchFamily="34" charset="0"/>
            </a:endParaRPr>
          </a:p>
        </p:txBody>
      </p:sp>
      <p:sp>
        <p:nvSpPr>
          <p:cNvPr id="61" name="Google Shape;61;p14"/>
          <p:cNvSpPr txBox="1">
            <a:spLocks noGrp="1"/>
          </p:cNvSpPr>
          <p:nvPr>
            <p:ph type="body" idx="1"/>
          </p:nvPr>
        </p:nvSpPr>
        <p:spPr>
          <a:xfrm>
            <a:off x="4246449" y="1215350"/>
            <a:ext cx="4651155" cy="3404400"/>
          </a:xfrm>
          <a:prstGeom prst="rect">
            <a:avLst/>
          </a:prstGeom>
        </p:spPr>
        <p:txBody>
          <a:bodyPr spcFirstLastPara="1" wrap="square" lIns="91425" tIns="91425" rIns="91425" bIns="91425" anchor="t" anchorCtr="0">
            <a:normAutofit fontScale="77500" lnSpcReduction="20000"/>
          </a:bodyPr>
          <a:lstStyle/>
          <a:p>
            <a:pPr marL="0" lvl="0" indent="0" algn="l" rtl="0">
              <a:spcBef>
                <a:spcPts val="1200"/>
              </a:spcBef>
              <a:spcAft>
                <a:spcPts val="0"/>
              </a:spcAft>
              <a:buNone/>
            </a:pPr>
            <a:r>
              <a:rPr lang="en-GB" sz="2600" dirty="0">
                <a:solidFill>
                  <a:schemeClr val="tx1"/>
                </a:solidFill>
                <a:latin typeface="Century Gothic" panose="020B0502020202020204" pitchFamily="34" charset="0"/>
              </a:rPr>
              <a:t>A loan shark is someone who tries to lend you money at very high rates of interest and they might threaten you. </a:t>
            </a:r>
          </a:p>
          <a:p>
            <a:pPr marL="0" lvl="0" indent="0" algn="l" rtl="0">
              <a:spcBef>
                <a:spcPts val="1200"/>
              </a:spcBef>
              <a:spcAft>
                <a:spcPts val="0"/>
              </a:spcAft>
              <a:buNone/>
            </a:pPr>
            <a:endParaRPr lang="en-GB" sz="2600" dirty="0">
              <a:solidFill>
                <a:schemeClr val="tx1"/>
              </a:solidFill>
              <a:latin typeface="Century Gothic" panose="020B0502020202020204" pitchFamily="34" charset="0"/>
            </a:endParaRPr>
          </a:p>
          <a:p>
            <a:pPr marL="0" indent="0">
              <a:spcBef>
                <a:spcPts val="1200"/>
              </a:spcBef>
              <a:buNone/>
            </a:pPr>
            <a:r>
              <a:rPr lang="en-GB" sz="2600" dirty="0">
                <a:solidFill>
                  <a:schemeClr val="tx1"/>
                </a:solidFill>
                <a:latin typeface="Century Gothic" panose="020B0502020202020204" pitchFamily="34" charset="0"/>
              </a:rPr>
              <a:t>A loan shark wants to make money. They lend you money and then charge a lot of interest on top.</a:t>
            </a:r>
          </a:p>
          <a:p>
            <a:pPr marL="0" lvl="0" indent="0" algn="l" rtl="0">
              <a:spcBef>
                <a:spcPts val="1200"/>
              </a:spcBef>
              <a:spcAft>
                <a:spcPts val="0"/>
              </a:spcAft>
              <a:buNone/>
            </a:pPr>
            <a:endParaRPr dirty="0">
              <a:solidFill>
                <a:schemeClr val="tx1"/>
              </a:solidFill>
              <a:latin typeface="Century Gothic" panose="020B0502020202020204" pitchFamily="34" charset="0"/>
            </a:endParaRPr>
          </a:p>
        </p:txBody>
      </p:sp>
      <p:pic>
        <p:nvPicPr>
          <p:cNvPr id="1026" name="Picture 2" descr="Pay L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340" y="1759490"/>
            <a:ext cx="1682449" cy="16824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ames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79" y="1662590"/>
            <a:ext cx="1701711" cy="1701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Century Gothic" panose="020B0502020202020204" pitchFamily="34" charset="0"/>
              </a:rPr>
              <a:t>What is interest?</a:t>
            </a:r>
            <a:endParaRPr b="1" dirty="0">
              <a:latin typeface="Century Gothic" panose="020B0502020202020204" pitchFamily="34" charset="0"/>
            </a:endParaRPr>
          </a:p>
        </p:txBody>
      </p:sp>
      <p:sp>
        <p:nvSpPr>
          <p:cNvPr id="67" name="Google Shape;67;p15"/>
          <p:cNvSpPr txBox="1">
            <a:spLocks noGrp="1"/>
          </p:cNvSpPr>
          <p:nvPr>
            <p:ph type="body" idx="1"/>
          </p:nvPr>
        </p:nvSpPr>
        <p:spPr>
          <a:xfrm>
            <a:off x="3947799" y="865121"/>
            <a:ext cx="4884401" cy="4002553"/>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GB" sz="2000" dirty="0">
                <a:solidFill>
                  <a:schemeClr val="tx1"/>
                </a:solidFill>
                <a:latin typeface="Century Gothic" panose="020B0502020202020204" pitchFamily="34" charset="0"/>
              </a:rPr>
              <a:t>If you get a loan from a bank or a loan shark, you will have to pay more money back than you borrowed.</a:t>
            </a:r>
          </a:p>
          <a:p>
            <a:pPr marL="0" lvl="0" indent="0" algn="l" rtl="0">
              <a:spcBef>
                <a:spcPts val="1200"/>
              </a:spcBef>
              <a:spcAft>
                <a:spcPts val="0"/>
              </a:spcAft>
              <a:buNone/>
            </a:pPr>
            <a:r>
              <a:rPr lang="en-GB" sz="2000" dirty="0">
                <a:solidFill>
                  <a:schemeClr val="tx1"/>
                </a:solidFill>
                <a:latin typeface="Century Gothic" panose="020B0502020202020204" pitchFamily="34" charset="0"/>
              </a:rPr>
              <a:t> </a:t>
            </a:r>
          </a:p>
          <a:p>
            <a:pPr marL="0" lvl="0" indent="0" algn="l" rtl="0">
              <a:spcBef>
                <a:spcPts val="1200"/>
              </a:spcBef>
              <a:spcAft>
                <a:spcPts val="0"/>
              </a:spcAft>
              <a:buNone/>
            </a:pPr>
            <a:r>
              <a:rPr lang="en-GB" sz="2000" dirty="0">
                <a:solidFill>
                  <a:schemeClr val="tx1"/>
                </a:solidFill>
                <a:latin typeface="Century Gothic" panose="020B0502020202020204" pitchFamily="34" charset="0"/>
              </a:rPr>
              <a:t>This extra money is called ‘interest’.</a:t>
            </a:r>
          </a:p>
          <a:p>
            <a:pPr marL="0" lvl="0" indent="0" algn="l" rtl="0">
              <a:spcBef>
                <a:spcPts val="1200"/>
              </a:spcBef>
              <a:spcAft>
                <a:spcPts val="0"/>
              </a:spcAft>
              <a:buNone/>
            </a:pPr>
            <a:endParaRPr sz="2000" dirty="0">
              <a:solidFill>
                <a:schemeClr val="tx1"/>
              </a:solidFill>
              <a:latin typeface="Century Gothic" panose="020B0502020202020204" pitchFamily="34" charset="0"/>
            </a:endParaRPr>
          </a:p>
          <a:p>
            <a:pPr marL="0" lvl="0" indent="0" algn="l" rtl="0">
              <a:spcBef>
                <a:spcPts val="1200"/>
              </a:spcBef>
              <a:spcAft>
                <a:spcPts val="0"/>
              </a:spcAft>
              <a:buNone/>
            </a:pPr>
            <a:r>
              <a:rPr lang="en-GB" sz="2000" dirty="0">
                <a:solidFill>
                  <a:schemeClr val="tx1"/>
                </a:solidFill>
                <a:latin typeface="Century Gothic" panose="020B0502020202020204" pitchFamily="34" charset="0"/>
              </a:rPr>
              <a:t>But the interest you get charged from a loan shark is a LOT more than at the </a:t>
            </a:r>
            <a:r>
              <a:rPr lang="en-GB" sz="2000" dirty="0" smtClean="0">
                <a:solidFill>
                  <a:schemeClr val="tx1"/>
                </a:solidFill>
                <a:latin typeface="Century Gothic" panose="020B0502020202020204" pitchFamily="34" charset="0"/>
              </a:rPr>
              <a:t>bank or post office.</a:t>
            </a:r>
            <a:endParaRPr sz="2000" dirty="0"/>
          </a:p>
        </p:txBody>
      </p:sp>
      <p:pic>
        <p:nvPicPr>
          <p:cNvPr id="2050" name="Picture 2" descr="Cash P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204" y="1802623"/>
            <a:ext cx="2001626" cy="2001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94447" y="17779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Century Gothic" panose="020B0502020202020204" pitchFamily="34" charset="0"/>
              </a:rPr>
              <a:t>What is interest?</a:t>
            </a:r>
            <a:endParaRPr b="1" dirty="0">
              <a:latin typeface="Century Gothic" panose="020B0502020202020204" pitchFamily="34" charset="0"/>
            </a:endParaRPr>
          </a:p>
        </p:txBody>
      </p:sp>
      <p:sp>
        <p:nvSpPr>
          <p:cNvPr id="74" name="Google Shape;74;p16"/>
          <p:cNvSpPr txBox="1">
            <a:spLocks noGrp="1"/>
          </p:cNvSpPr>
          <p:nvPr>
            <p:ph type="body" idx="2"/>
          </p:nvPr>
        </p:nvSpPr>
        <p:spPr>
          <a:xfrm>
            <a:off x="5013349" y="860224"/>
            <a:ext cx="3922467"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solidFill>
                  <a:schemeClr val="tx1"/>
                </a:solidFill>
                <a:latin typeface="Century Gothic" panose="020B0502020202020204" pitchFamily="34" charset="0"/>
              </a:rPr>
              <a:t>A bank might lend you £100 and charge you 10% interest. </a:t>
            </a:r>
            <a:endParaRPr sz="2000" dirty="0">
              <a:solidFill>
                <a:schemeClr val="tx1"/>
              </a:solidFill>
              <a:latin typeface="Century Gothic" panose="020B0502020202020204" pitchFamily="34" charset="0"/>
            </a:endParaRPr>
          </a:p>
          <a:p>
            <a:pPr marL="0" lvl="0" indent="0" algn="l" rtl="0">
              <a:spcBef>
                <a:spcPts val="1200"/>
              </a:spcBef>
              <a:spcAft>
                <a:spcPts val="0"/>
              </a:spcAft>
              <a:buNone/>
            </a:pPr>
            <a:endParaRPr sz="2000" dirty="0">
              <a:solidFill>
                <a:schemeClr val="tx1"/>
              </a:solidFill>
              <a:latin typeface="Century Gothic" panose="020B0502020202020204" pitchFamily="34" charset="0"/>
            </a:endParaRPr>
          </a:p>
          <a:p>
            <a:pPr marL="0" lvl="0" indent="0" algn="l" rtl="0">
              <a:spcBef>
                <a:spcPts val="1200"/>
              </a:spcBef>
              <a:spcAft>
                <a:spcPts val="0"/>
              </a:spcAft>
              <a:buNone/>
            </a:pPr>
            <a:r>
              <a:rPr lang="en-GB" sz="2000" dirty="0">
                <a:solidFill>
                  <a:schemeClr val="tx1"/>
                </a:solidFill>
                <a:latin typeface="Century Gothic" panose="020B0502020202020204" pitchFamily="34" charset="0"/>
              </a:rPr>
              <a:t>This means if you borrow £100 you will pay back £110.</a:t>
            </a:r>
            <a:endParaRPr sz="2000" dirty="0">
              <a:solidFill>
                <a:schemeClr val="tx1"/>
              </a:solidFill>
              <a:latin typeface="Century Gothic" panose="020B0502020202020204" pitchFamily="34" charset="0"/>
            </a:endParaRPr>
          </a:p>
          <a:p>
            <a:pPr marL="0" lvl="0" indent="0" algn="l" rtl="0">
              <a:spcBef>
                <a:spcPts val="1200"/>
              </a:spcBef>
              <a:spcAft>
                <a:spcPts val="0"/>
              </a:spcAft>
              <a:buNone/>
            </a:pPr>
            <a:endParaRPr sz="2000" dirty="0">
              <a:solidFill>
                <a:schemeClr val="tx1"/>
              </a:solidFill>
              <a:latin typeface="Century Gothic" panose="020B0502020202020204" pitchFamily="34" charset="0"/>
            </a:endParaRPr>
          </a:p>
          <a:p>
            <a:pPr marL="0" lvl="0" indent="0" algn="l" rtl="0">
              <a:spcBef>
                <a:spcPts val="1200"/>
              </a:spcBef>
              <a:spcAft>
                <a:spcPts val="1200"/>
              </a:spcAft>
              <a:buNone/>
            </a:pPr>
            <a:r>
              <a:rPr lang="en-GB" sz="2000" dirty="0">
                <a:solidFill>
                  <a:schemeClr val="tx1"/>
                </a:solidFill>
                <a:latin typeface="Century Gothic" panose="020B0502020202020204" pitchFamily="34" charset="0"/>
              </a:rPr>
              <a:t>But a loan shark might lend you £100 and ask you </a:t>
            </a:r>
            <a:r>
              <a:rPr lang="en-GB" sz="2000" dirty="0" smtClean="0">
                <a:solidFill>
                  <a:schemeClr val="tx1"/>
                </a:solidFill>
                <a:latin typeface="Century Gothic" panose="020B0502020202020204" pitchFamily="34" charset="0"/>
              </a:rPr>
              <a:t>to </a:t>
            </a:r>
            <a:r>
              <a:rPr lang="en-GB" sz="2000" dirty="0">
                <a:solidFill>
                  <a:schemeClr val="tx1"/>
                </a:solidFill>
                <a:latin typeface="Century Gothic" panose="020B0502020202020204" pitchFamily="34" charset="0"/>
              </a:rPr>
              <a:t>pay back £200, or even more!</a:t>
            </a:r>
            <a:endParaRPr sz="2000" dirty="0">
              <a:solidFill>
                <a:schemeClr val="tx1"/>
              </a:solidFill>
              <a:latin typeface="Century Gothic" panose="020B0502020202020204" pitchFamily="34" charset="0"/>
            </a:endParaRPr>
          </a:p>
        </p:txBody>
      </p:sp>
      <p:pic>
        <p:nvPicPr>
          <p:cNvPr id="3074" name="Picture 2" descr="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82" y="577970"/>
            <a:ext cx="1584805" cy="15848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31057" y="1181819"/>
            <a:ext cx="1371600" cy="707886"/>
          </a:xfrm>
          <a:prstGeom prst="rect">
            <a:avLst/>
          </a:prstGeom>
          <a:noFill/>
        </p:spPr>
        <p:txBody>
          <a:bodyPr wrap="square" rtlCol="0">
            <a:spAutoFit/>
          </a:bodyPr>
          <a:lstStyle/>
          <a:p>
            <a:r>
              <a:rPr lang="en-GB" sz="4000" b="1" dirty="0">
                <a:solidFill>
                  <a:schemeClr val="tx1"/>
                </a:solidFill>
                <a:latin typeface="Century Gothic" panose="020B0502020202020204" pitchFamily="34" charset="0"/>
              </a:rPr>
              <a:t>10 %</a:t>
            </a:r>
          </a:p>
        </p:txBody>
      </p:sp>
      <p:sp>
        <p:nvSpPr>
          <p:cNvPr id="7" name="TextBox 6"/>
          <p:cNvSpPr txBox="1"/>
          <p:nvPr/>
        </p:nvSpPr>
        <p:spPr>
          <a:xfrm>
            <a:off x="-17252" y="2378275"/>
            <a:ext cx="1371600" cy="707886"/>
          </a:xfrm>
          <a:prstGeom prst="rect">
            <a:avLst/>
          </a:prstGeom>
          <a:noFill/>
        </p:spPr>
        <p:txBody>
          <a:bodyPr wrap="square" rtlCol="0">
            <a:spAutoFit/>
          </a:bodyPr>
          <a:lstStyle/>
          <a:p>
            <a:r>
              <a:rPr lang="en-GB" sz="4000" b="1" dirty="0">
                <a:solidFill>
                  <a:schemeClr val="tx1"/>
                </a:solidFill>
                <a:latin typeface="Century Gothic" panose="020B0502020202020204" pitchFamily="34" charset="0"/>
              </a:rPr>
              <a:t>10 %</a:t>
            </a:r>
          </a:p>
        </p:txBody>
      </p:sp>
      <p:sp>
        <p:nvSpPr>
          <p:cNvPr id="3" name="Plus 2"/>
          <p:cNvSpPr/>
          <p:nvPr/>
        </p:nvSpPr>
        <p:spPr>
          <a:xfrm>
            <a:off x="1190454" y="2490678"/>
            <a:ext cx="542237" cy="483079"/>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703729" y="2378275"/>
            <a:ext cx="1371600" cy="707886"/>
          </a:xfrm>
          <a:prstGeom prst="rect">
            <a:avLst/>
          </a:prstGeom>
          <a:noFill/>
        </p:spPr>
        <p:txBody>
          <a:bodyPr wrap="square" rtlCol="0">
            <a:spAutoFit/>
          </a:bodyPr>
          <a:lstStyle/>
          <a:p>
            <a:r>
              <a:rPr lang="en-GB" sz="4000" b="1" dirty="0">
                <a:solidFill>
                  <a:schemeClr val="tx1"/>
                </a:solidFill>
                <a:latin typeface="Century Gothic" panose="020B0502020202020204" pitchFamily="34" charset="0"/>
              </a:rPr>
              <a:t>£100</a:t>
            </a:r>
          </a:p>
        </p:txBody>
      </p:sp>
      <p:sp>
        <p:nvSpPr>
          <p:cNvPr id="4" name="Equal 3"/>
          <p:cNvSpPr/>
          <p:nvPr/>
        </p:nvSpPr>
        <p:spPr>
          <a:xfrm>
            <a:off x="2980443" y="2490678"/>
            <a:ext cx="625415" cy="483079"/>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3605858" y="2366772"/>
            <a:ext cx="1371600" cy="707886"/>
          </a:xfrm>
          <a:prstGeom prst="rect">
            <a:avLst/>
          </a:prstGeom>
          <a:noFill/>
        </p:spPr>
        <p:txBody>
          <a:bodyPr wrap="square" rtlCol="0">
            <a:spAutoFit/>
          </a:bodyPr>
          <a:lstStyle/>
          <a:p>
            <a:r>
              <a:rPr lang="en-GB" sz="4000" b="1" dirty="0">
                <a:solidFill>
                  <a:schemeClr val="tx1"/>
                </a:solidFill>
                <a:latin typeface="Century Gothic" panose="020B0502020202020204" pitchFamily="34" charset="0"/>
              </a:rPr>
              <a:t>£110</a:t>
            </a:r>
          </a:p>
        </p:txBody>
      </p:sp>
      <p:sp>
        <p:nvSpPr>
          <p:cNvPr id="13" name="TextBox 12"/>
          <p:cNvSpPr txBox="1"/>
          <p:nvPr/>
        </p:nvSpPr>
        <p:spPr>
          <a:xfrm>
            <a:off x="2419738" y="3613161"/>
            <a:ext cx="1371600" cy="707886"/>
          </a:xfrm>
          <a:prstGeom prst="rect">
            <a:avLst/>
          </a:prstGeom>
          <a:noFill/>
        </p:spPr>
        <p:txBody>
          <a:bodyPr wrap="square" rtlCol="0">
            <a:spAutoFit/>
          </a:bodyPr>
          <a:lstStyle/>
          <a:p>
            <a:r>
              <a:rPr lang="en-GB" sz="4000" b="1" dirty="0">
                <a:solidFill>
                  <a:schemeClr val="tx1"/>
                </a:solidFill>
                <a:latin typeface="Century Gothic" panose="020B0502020202020204" pitchFamily="34" charset="0"/>
              </a:rPr>
              <a:t>£200</a:t>
            </a:r>
          </a:p>
        </p:txBody>
      </p:sp>
      <p:pic>
        <p:nvPicPr>
          <p:cNvPr id="3076" name="Picture 4" descr="Attack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548" y="3256770"/>
            <a:ext cx="1584805" cy="1584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Century Gothic" panose="020B0502020202020204" pitchFamily="34" charset="0"/>
              </a:rPr>
              <a:t>Loan Sharks </a:t>
            </a:r>
            <a:endParaRPr b="1" dirty="0">
              <a:latin typeface="Century Gothic" panose="020B0502020202020204" pitchFamily="34" charset="0"/>
            </a:endParaRPr>
          </a:p>
        </p:txBody>
      </p:sp>
      <p:sp>
        <p:nvSpPr>
          <p:cNvPr id="81" name="Google Shape;81;p17"/>
          <p:cNvSpPr txBox="1">
            <a:spLocks noGrp="1"/>
          </p:cNvSpPr>
          <p:nvPr>
            <p:ph type="body" idx="2"/>
          </p:nvPr>
        </p:nvSpPr>
        <p:spPr>
          <a:xfrm>
            <a:off x="4462272" y="746150"/>
            <a:ext cx="4370028" cy="3822725"/>
          </a:xfrm>
          <a:prstGeom prst="rect">
            <a:avLst/>
          </a:prstGeom>
        </p:spPr>
        <p:txBody>
          <a:bodyPr spcFirstLastPara="1" wrap="square" lIns="91425" tIns="91425" rIns="91425" bIns="91425" anchor="t" anchorCtr="0">
            <a:normAutofit fontScale="77500" lnSpcReduction="20000"/>
          </a:bodyPr>
          <a:lstStyle/>
          <a:p>
            <a:pPr marL="0" lvl="0" indent="0" algn="l" rtl="0">
              <a:spcBef>
                <a:spcPts val="1200"/>
              </a:spcBef>
              <a:spcAft>
                <a:spcPts val="0"/>
              </a:spcAft>
              <a:buNone/>
            </a:pPr>
            <a:r>
              <a:rPr lang="en-GB" sz="2400" dirty="0">
                <a:solidFill>
                  <a:schemeClr val="tx1"/>
                </a:solidFill>
                <a:latin typeface="Century Gothic" panose="020B0502020202020204" pitchFamily="34" charset="0"/>
              </a:rPr>
              <a:t>Loan sharks are people who do not have permission to lend money. But they do because they want to make </a:t>
            </a:r>
            <a:r>
              <a:rPr lang="en-GB" sz="2400" dirty="0" smtClean="0">
                <a:solidFill>
                  <a:schemeClr val="tx1"/>
                </a:solidFill>
                <a:latin typeface="Century Gothic" panose="020B0502020202020204" pitchFamily="34" charset="0"/>
              </a:rPr>
              <a:t>a </a:t>
            </a:r>
            <a:r>
              <a:rPr lang="en-GB" sz="2400" dirty="0">
                <a:solidFill>
                  <a:schemeClr val="tx1"/>
                </a:solidFill>
                <a:latin typeface="Century Gothic" panose="020B0502020202020204" pitchFamily="34" charset="0"/>
              </a:rPr>
              <a:t>lot of money from you.</a:t>
            </a:r>
          </a:p>
          <a:p>
            <a:pPr marL="0" lvl="0" indent="0" algn="l" rtl="0">
              <a:spcBef>
                <a:spcPts val="1200"/>
              </a:spcBef>
              <a:spcAft>
                <a:spcPts val="0"/>
              </a:spcAft>
              <a:buNone/>
            </a:pPr>
            <a:r>
              <a:rPr lang="en-GB" sz="2400" dirty="0">
                <a:solidFill>
                  <a:schemeClr val="tx1"/>
                </a:solidFill>
                <a:latin typeface="Century Gothic" panose="020B0502020202020204" pitchFamily="34" charset="0"/>
              </a:rPr>
              <a:t> </a:t>
            </a:r>
          </a:p>
          <a:p>
            <a:pPr marL="0" lvl="0" indent="0" algn="l" rtl="0">
              <a:spcBef>
                <a:spcPts val="1200"/>
              </a:spcBef>
              <a:spcAft>
                <a:spcPts val="0"/>
              </a:spcAft>
              <a:buNone/>
            </a:pPr>
            <a:endParaRPr sz="2400" dirty="0">
              <a:solidFill>
                <a:schemeClr val="tx1"/>
              </a:solidFill>
              <a:latin typeface="Century Gothic" panose="020B0502020202020204" pitchFamily="34" charset="0"/>
            </a:endParaRPr>
          </a:p>
          <a:p>
            <a:pPr marL="0" lvl="0" indent="0" algn="l" rtl="0">
              <a:spcBef>
                <a:spcPts val="1200"/>
              </a:spcBef>
              <a:spcAft>
                <a:spcPts val="0"/>
              </a:spcAft>
              <a:buNone/>
            </a:pPr>
            <a:r>
              <a:rPr lang="en-GB" sz="2400" dirty="0">
                <a:solidFill>
                  <a:schemeClr val="tx1"/>
                </a:solidFill>
                <a:latin typeface="Century Gothic" panose="020B0502020202020204" pitchFamily="34" charset="0"/>
              </a:rPr>
              <a:t>They charge lots and lots of interest. Remember interest is what is charged on top of the loan and has to be paid back.</a:t>
            </a:r>
            <a:endParaRPr sz="2400" dirty="0">
              <a:solidFill>
                <a:schemeClr val="tx1"/>
              </a:solidFill>
              <a:latin typeface="Century Gothic" panose="020B0502020202020204" pitchFamily="34" charset="0"/>
            </a:endParaRPr>
          </a:p>
          <a:p>
            <a:pPr marL="0" lvl="0" indent="0" algn="l" rtl="0">
              <a:spcBef>
                <a:spcPts val="1200"/>
              </a:spcBef>
              <a:spcAft>
                <a:spcPts val="0"/>
              </a:spcAft>
              <a:buNone/>
            </a:pPr>
            <a:endParaRPr sz="2400" dirty="0"/>
          </a:p>
          <a:p>
            <a:pPr marL="0" lvl="0" indent="0" algn="l" rtl="0">
              <a:spcBef>
                <a:spcPts val="1200"/>
              </a:spcBef>
              <a:spcAft>
                <a:spcPts val="1200"/>
              </a:spcAft>
              <a:buNone/>
            </a:pPr>
            <a:endParaRPr dirty="0"/>
          </a:p>
        </p:txBody>
      </p:sp>
      <p:pic>
        <p:nvPicPr>
          <p:cNvPr id="4098" name="Picture 2" descr="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699" y="1311216"/>
            <a:ext cx="1406105" cy="140610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837059" y="1281024"/>
            <a:ext cx="1406105" cy="14664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914699" y="1281024"/>
            <a:ext cx="1099421" cy="140610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descr="St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706" y="1354050"/>
            <a:ext cx="1393464" cy="13934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onfused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5015" y="3027872"/>
            <a:ext cx="1595885" cy="15958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Century Gothic" panose="020B0502020202020204" pitchFamily="34" charset="0"/>
              </a:rPr>
              <a:t>Loan Sharks</a:t>
            </a:r>
            <a:endParaRPr dirty="0">
              <a:latin typeface="Century Gothic" panose="020B0502020202020204" pitchFamily="34" charset="0"/>
            </a:endParaRPr>
          </a:p>
        </p:txBody>
      </p:sp>
      <p:sp>
        <p:nvSpPr>
          <p:cNvPr id="88" name="Google Shape;88;p18"/>
          <p:cNvSpPr txBox="1">
            <a:spLocks noGrp="1"/>
          </p:cNvSpPr>
          <p:nvPr>
            <p:ph type="body" idx="2"/>
          </p:nvPr>
        </p:nvSpPr>
        <p:spPr>
          <a:xfrm>
            <a:off x="4286707" y="833933"/>
            <a:ext cx="4545593" cy="3734942"/>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GB" sz="2000" dirty="0">
                <a:solidFill>
                  <a:schemeClr val="tx1"/>
                </a:solidFill>
                <a:latin typeface="Century Gothic" panose="020B0502020202020204" pitchFamily="34" charset="0"/>
              </a:rPr>
              <a:t>Loan sharks may offer you a cash loan but:</a:t>
            </a:r>
            <a:endParaRPr sz="2000" dirty="0">
              <a:solidFill>
                <a:schemeClr val="tx1"/>
              </a:solidFill>
              <a:latin typeface="Century Gothic" panose="020B0502020202020204" pitchFamily="34" charset="0"/>
            </a:endParaRPr>
          </a:p>
          <a:p>
            <a:pPr marL="0" lvl="0" indent="0" algn="l" rtl="0">
              <a:spcBef>
                <a:spcPts val="1200"/>
              </a:spcBef>
              <a:spcAft>
                <a:spcPts val="0"/>
              </a:spcAft>
              <a:buNone/>
            </a:pPr>
            <a:r>
              <a:rPr lang="en-GB" sz="2000" dirty="0">
                <a:solidFill>
                  <a:schemeClr val="tx1"/>
                </a:solidFill>
                <a:latin typeface="Century Gothic" panose="020B0502020202020204" pitchFamily="34" charset="0"/>
              </a:rPr>
              <a:t> </a:t>
            </a:r>
          </a:p>
          <a:p>
            <a:pPr marL="0" lvl="0" indent="0" algn="l" rtl="0">
              <a:spcBef>
                <a:spcPts val="1200"/>
              </a:spcBef>
              <a:spcAft>
                <a:spcPts val="0"/>
              </a:spcAft>
              <a:buNone/>
            </a:pPr>
            <a:r>
              <a:rPr lang="en-GB" sz="2000" dirty="0">
                <a:solidFill>
                  <a:schemeClr val="tx1"/>
                </a:solidFill>
                <a:latin typeface="Century Gothic" panose="020B0502020202020204" pitchFamily="34" charset="0"/>
              </a:rPr>
              <a:t>•they might </a:t>
            </a:r>
            <a:r>
              <a:rPr lang="en-GB" sz="2000" dirty="0" smtClean="0">
                <a:solidFill>
                  <a:schemeClr val="tx1"/>
                </a:solidFill>
                <a:latin typeface="Century Gothic" panose="020B0502020202020204" pitchFamily="34" charset="0"/>
              </a:rPr>
              <a:t>not give </a:t>
            </a:r>
            <a:r>
              <a:rPr lang="en-GB" sz="2000" dirty="0">
                <a:solidFill>
                  <a:schemeClr val="tx1"/>
                </a:solidFill>
                <a:latin typeface="Century Gothic" panose="020B0502020202020204" pitchFamily="34" charset="0"/>
              </a:rPr>
              <a:t>you any paperwork</a:t>
            </a:r>
            <a:endParaRPr sz="2000" dirty="0">
              <a:solidFill>
                <a:schemeClr val="tx1"/>
              </a:solidFill>
              <a:latin typeface="Century Gothic" panose="020B0502020202020204" pitchFamily="34" charset="0"/>
            </a:endParaRPr>
          </a:p>
          <a:p>
            <a:pPr marL="0" lvl="0" indent="0" algn="l" rtl="0">
              <a:spcBef>
                <a:spcPts val="1200"/>
              </a:spcBef>
              <a:spcAft>
                <a:spcPts val="0"/>
              </a:spcAft>
              <a:buNone/>
            </a:pPr>
            <a:endParaRPr lang="en-GB" sz="2000" dirty="0">
              <a:solidFill>
                <a:schemeClr val="tx1"/>
              </a:solidFill>
              <a:latin typeface="Century Gothic" panose="020B0502020202020204" pitchFamily="34" charset="0"/>
            </a:endParaRPr>
          </a:p>
          <a:p>
            <a:pPr marL="0" lvl="0" indent="0" algn="l" rtl="0">
              <a:spcBef>
                <a:spcPts val="1200"/>
              </a:spcBef>
              <a:spcAft>
                <a:spcPts val="0"/>
              </a:spcAft>
              <a:buNone/>
            </a:pPr>
            <a:r>
              <a:rPr lang="en-GB" sz="2000" dirty="0">
                <a:solidFill>
                  <a:schemeClr val="tx1"/>
                </a:solidFill>
                <a:latin typeface="Century Gothic" panose="020B0502020202020204" pitchFamily="34" charset="0"/>
              </a:rPr>
              <a:t>• they might charge huge amounts of interest</a:t>
            </a:r>
            <a:endParaRPr sz="2000" dirty="0">
              <a:solidFill>
                <a:schemeClr val="tx1"/>
              </a:solidFill>
              <a:latin typeface="Century Gothic" panose="020B0502020202020204" pitchFamily="34" charset="0"/>
            </a:endParaRPr>
          </a:p>
          <a:p>
            <a:pPr marL="0" lvl="0" indent="0" algn="l" rtl="0">
              <a:spcBef>
                <a:spcPts val="1200"/>
              </a:spcBef>
              <a:spcAft>
                <a:spcPts val="0"/>
              </a:spcAft>
              <a:buNone/>
            </a:pPr>
            <a:endParaRPr lang="en-GB" sz="2000" dirty="0">
              <a:solidFill>
                <a:schemeClr val="tx1"/>
              </a:solidFill>
              <a:latin typeface="Century Gothic" panose="020B0502020202020204" pitchFamily="34" charset="0"/>
            </a:endParaRPr>
          </a:p>
          <a:p>
            <a:pPr marL="0" lvl="0" indent="0" algn="l" rtl="0">
              <a:spcBef>
                <a:spcPts val="1200"/>
              </a:spcBef>
              <a:spcAft>
                <a:spcPts val="0"/>
              </a:spcAft>
              <a:buNone/>
            </a:pPr>
            <a:r>
              <a:rPr lang="en-GB" sz="2000" dirty="0">
                <a:solidFill>
                  <a:schemeClr val="tx1"/>
                </a:solidFill>
                <a:latin typeface="Century Gothic" panose="020B0502020202020204" pitchFamily="34" charset="0"/>
              </a:rPr>
              <a:t>•they might take your bank card, passport, jewellery, watch or benefits information. </a:t>
            </a:r>
            <a:endParaRPr sz="2000" dirty="0">
              <a:solidFill>
                <a:schemeClr val="tx1"/>
              </a:solidFill>
              <a:latin typeface="Century Gothic" panose="020B0502020202020204" pitchFamily="34" charset="0"/>
            </a:endParaRPr>
          </a:p>
          <a:p>
            <a:pPr marL="0" lvl="0" indent="0" algn="l" rtl="0">
              <a:spcBef>
                <a:spcPts val="1200"/>
              </a:spcBef>
              <a:spcAft>
                <a:spcPts val="1200"/>
              </a:spcAft>
              <a:buNone/>
            </a:pPr>
            <a:endParaRPr dirty="0"/>
          </a:p>
        </p:txBody>
      </p:sp>
      <p:pic>
        <p:nvPicPr>
          <p:cNvPr id="5122" name="Picture 2" descr="Paperwor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11" y="1528224"/>
            <a:ext cx="1223601" cy="12236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ugge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830" y="1403320"/>
            <a:ext cx="1473408" cy="147340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ashb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47" y="2876729"/>
            <a:ext cx="1454377" cy="145437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assport Wo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028" y="2815563"/>
            <a:ext cx="1454511" cy="145451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654851" y="1311216"/>
            <a:ext cx="1406105" cy="14664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32491" y="1311216"/>
            <a:ext cx="1099421" cy="140610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Century Gothic" panose="020B0502020202020204" pitchFamily="34" charset="0"/>
              </a:rPr>
              <a:t>Paying back  a Loan Shark</a:t>
            </a:r>
            <a:endParaRPr b="1" dirty="0">
              <a:latin typeface="Century Gothic" panose="020B0502020202020204" pitchFamily="34" charset="0"/>
            </a:endParaRPr>
          </a:p>
        </p:txBody>
      </p:sp>
      <p:sp>
        <p:nvSpPr>
          <p:cNvPr id="95" name="Google Shape;95;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endParaRPr lang="en-GB" dirty="0">
              <a:solidFill>
                <a:schemeClr val="tx1"/>
              </a:solidFill>
              <a:latin typeface="Century Gothic" panose="020B0502020202020204" pitchFamily="34" charset="0"/>
            </a:endParaRPr>
          </a:p>
          <a:p>
            <a:pPr marL="0" lvl="0" indent="0" algn="l" rtl="0">
              <a:spcBef>
                <a:spcPts val="0"/>
              </a:spcBef>
              <a:spcAft>
                <a:spcPts val="0"/>
              </a:spcAft>
              <a:buNone/>
            </a:pPr>
            <a:r>
              <a:rPr lang="en-GB" sz="2000" dirty="0">
                <a:solidFill>
                  <a:schemeClr val="tx1"/>
                </a:solidFill>
                <a:latin typeface="Century Gothic" panose="020B0502020202020204" pitchFamily="34" charset="0"/>
              </a:rPr>
              <a:t>It’s hard to pay back a loan shark because they keep on wanting more and more money.</a:t>
            </a:r>
          </a:p>
          <a:p>
            <a:pPr marL="0" lvl="0" indent="0" algn="l" rtl="0">
              <a:spcBef>
                <a:spcPts val="0"/>
              </a:spcBef>
              <a:spcAft>
                <a:spcPts val="0"/>
              </a:spcAft>
              <a:buNone/>
            </a:pPr>
            <a:endParaRPr lang="en-GB" sz="2000" dirty="0">
              <a:solidFill>
                <a:schemeClr val="tx1"/>
              </a:solidFill>
              <a:latin typeface="Century Gothic" panose="020B0502020202020204" pitchFamily="34" charset="0"/>
            </a:endParaRPr>
          </a:p>
          <a:p>
            <a:pPr marL="0" lvl="0" indent="0" algn="l" rtl="0">
              <a:spcBef>
                <a:spcPts val="0"/>
              </a:spcBef>
              <a:spcAft>
                <a:spcPts val="0"/>
              </a:spcAft>
              <a:buNone/>
            </a:pPr>
            <a:endParaRPr lang="en-GB" sz="2000" dirty="0">
              <a:solidFill>
                <a:schemeClr val="tx1"/>
              </a:solidFill>
              <a:latin typeface="Century Gothic" panose="020B0502020202020204" pitchFamily="34" charset="0"/>
            </a:endParaRPr>
          </a:p>
          <a:p>
            <a:pPr marL="0" lvl="0" indent="0" algn="l" rtl="0">
              <a:spcBef>
                <a:spcPts val="0"/>
              </a:spcBef>
              <a:spcAft>
                <a:spcPts val="0"/>
              </a:spcAft>
              <a:buNone/>
            </a:pPr>
            <a:endParaRPr sz="2000" dirty="0">
              <a:solidFill>
                <a:schemeClr val="tx1"/>
              </a:solidFill>
              <a:latin typeface="Century Gothic" panose="020B0502020202020204" pitchFamily="34" charset="0"/>
            </a:endParaRPr>
          </a:p>
          <a:p>
            <a:pPr marL="0" lvl="0" indent="0" algn="l" rtl="0">
              <a:spcBef>
                <a:spcPts val="1200"/>
              </a:spcBef>
              <a:spcAft>
                <a:spcPts val="0"/>
              </a:spcAft>
              <a:buNone/>
            </a:pPr>
            <a:r>
              <a:rPr lang="en-GB" sz="2000" dirty="0">
                <a:solidFill>
                  <a:schemeClr val="tx1"/>
                </a:solidFill>
                <a:latin typeface="Century Gothic" panose="020B0502020202020204" pitchFamily="34" charset="0"/>
              </a:rPr>
              <a:t>If you miss a payment they might threaten you or other members of your family.</a:t>
            </a:r>
            <a:endParaRPr sz="2000" dirty="0">
              <a:solidFill>
                <a:schemeClr val="tx1"/>
              </a:solidFill>
              <a:latin typeface="Century Gothic" panose="020B0502020202020204" pitchFamily="34" charset="0"/>
            </a:endParaRPr>
          </a:p>
          <a:p>
            <a:pPr marL="0" lvl="0" indent="0" algn="l" rtl="0">
              <a:spcBef>
                <a:spcPts val="1200"/>
              </a:spcBef>
              <a:spcAft>
                <a:spcPts val="1200"/>
              </a:spcAft>
              <a:buNone/>
            </a:pPr>
            <a:endParaRPr dirty="0"/>
          </a:p>
        </p:txBody>
      </p:sp>
      <p:pic>
        <p:nvPicPr>
          <p:cNvPr id="6146" name="Picture 2" descr="Argu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40" y="1250831"/>
            <a:ext cx="1492369" cy="1492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sh Pi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1" y="1302588"/>
            <a:ext cx="1440612" cy="14406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sh Hand Pou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105" y="2863970"/>
            <a:ext cx="1380225" cy="13802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ousehold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362" y="2803586"/>
            <a:ext cx="1440610" cy="1440610"/>
          </a:xfrm>
          <a:prstGeom prst="rect">
            <a:avLst/>
          </a:prstGeom>
          <a:noFill/>
          <a:extLst>
            <a:ext uri="{909E8E84-426E-40DD-AFC4-6F175D3DCCD1}">
              <a14:hiddenFill xmlns:a14="http://schemas.microsoft.com/office/drawing/2010/main">
                <a:solidFill>
                  <a:srgbClr val="FFFFFF"/>
                </a:solidFill>
              </a14:hiddenFill>
            </a:ext>
          </a:extLst>
        </p:spPr>
      </p:pic>
      <p:sp>
        <p:nvSpPr>
          <p:cNvPr id="9" name="Plus 8"/>
          <p:cNvSpPr/>
          <p:nvPr/>
        </p:nvSpPr>
        <p:spPr>
          <a:xfrm>
            <a:off x="2277972" y="3312542"/>
            <a:ext cx="542237" cy="483079"/>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Century Gothic" panose="020B0502020202020204" pitchFamily="34" charset="0"/>
              </a:rPr>
              <a:t>Paying back  a Loan Shark</a:t>
            </a:r>
            <a:endParaRPr b="1" dirty="0">
              <a:latin typeface="Century Gothic" panose="020B0502020202020204" pitchFamily="34" charset="0"/>
            </a:endParaRPr>
          </a:p>
        </p:txBody>
      </p:sp>
      <p:sp>
        <p:nvSpPr>
          <p:cNvPr id="95" name="Google Shape;95;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GB" sz="2000" dirty="0">
                <a:solidFill>
                  <a:schemeClr val="tx1"/>
                </a:solidFill>
                <a:latin typeface="Century Gothic" panose="020B0502020202020204" pitchFamily="34" charset="0"/>
              </a:rPr>
              <a:t>They might take your things such as your TV or jewellery.</a:t>
            </a:r>
          </a:p>
          <a:p>
            <a:pPr marL="0" lvl="0" indent="0" algn="l" rtl="0">
              <a:spcBef>
                <a:spcPts val="1200"/>
              </a:spcBef>
              <a:spcAft>
                <a:spcPts val="0"/>
              </a:spcAft>
              <a:buNone/>
            </a:pPr>
            <a:endParaRPr lang="en-GB" sz="2000" dirty="0">
              <a:solidFill>
                <a:schemeClr val="tx1"/>
              </a:solidFill>
              <a:latin typeface="Century Gothic" panose="020B0502020202020204" pitchFamily="34" charset="0"/>
            </a:endParaRPr>
          </a:p>
          <a:p>
            <a:pPr marL="0" lvl="0" indent="0" algn="l" rtl="0">
              <a:spcBef>
                <a:spcPts val="1200"/>
              </a:spcBef>
              <a:spcAft>
                <a:spcPts val="0"/>
              </a:spcAft>
              <a:buNone/>
            </a:pPr>
            <a:endParaRPr sz="2000" dirty="0">
              <a:solidFill>
                <a:schemeClr val="tx1"/>
              </a:solidFill>
              <a:latin typeface="Century Gothic" panose="020B0502020202020204" pitchFamily="34" charset="0"/>
            </a:endParaRPr>
          </a:p>
          <a:p>
            <a:pPr marL="0" lvl="0" indent="0" algn="l" rtl="0">
              <a:spcBef>
                <a:spcPts val="1200"/>
              </a:spcBef>
              <a:spcAft>
                <a:spcPts val="0"/>
              </a:spcAft>
              <a:buClr>
                <a:schemeClr val="dk1"/>
              </a:buClr>
              <a:buSzPct val="61111"/>
              <a:buFont typeface="Arial"/>
              <a:buNone/>
            </a:pPr>
            <a:r>
              <a:rPr lang="en-GB" sz="2000" dirty="0">
                <a:solidFill>
                  <a:schemeClr val="tx1"/>
                </a:solidFill>
                <a:latin typeface="Century Gothic" panose="020B0502020202020204" pitchFamily="34" charset="0"/>
              </a:rPr>
              <a:t>They might also pretend to be your friend then threaten to tell others about your debt.</a:t>
            </a:r>
            <a:endParaRPr sz="2000" dirty="0">
              <a:solidFill>
                <a:schemeClr val="tx1"/>
              </a:solidFill>
              <a:latin typeface="Century Gothic" panose="020B0502020202020204" pitchFamily="34" charset="0"/>
            </a:endParaRPr>
          </a:p>
          <a:p>
            <a:pPr marL="0" lvl="0" indent="0" algn="l" rtl="0">
              <a:spcBef>
                <a:spcPts val="1200"/>
              </a:spcBef>
              <a:spcAft>
                <a:spcPts val="1200"/>
              </a:spcAft>
              <a:buNone/>
            </a:pPr>
            <a:endParaRPr dirty="0"/>
          </a:p>
        </p:txBody>
      </p:sp>
      <p:pic>
        <p:nvPicPr>
          <p:cNvPr id="7170" name="Picture 2" descr="Tv un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138" y="1345720"/>
            <a:ext cx="1440612" cy="14406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t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36" y="1345720"/>
            <a:ext cx="1393464" cy="13934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emb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138" y="2859952"/>
            <a:ext cx="1579231" cy="157923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nife cri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209" y="2859952"/>
            <a:ext cx="1639318" cy="163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918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Century Gothic" panose="020B0502020202020204" pitchFamily="34" charset="0"/>
              </a:rPr>
              <a:t>If you need a loan </a:t>
            </a:r>
            <a:endParaRPr b="1" dirty="0">
              <a:latin typeface="Century Gothic" panose="020B0502020202020204" pitchFamily="34" charset="0"/>
            </a:endParaRPr>
          </a:p>
        </p:txBody>
      </p:sp>
      <p:sp>
        <p:nvSpPr>
          <p:cNvPr id="102" name="Google Shape;102;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sz="2000" dirty="0">
                <a:solidFill>
                  <a:schemeClr val="tx1"/>
                </a:solidFill>
                <a:latin typeface="Century Gothic" panose="020B0502020202020204" pitchFamily="34" charset="0"/>
              </a:rPr>
              <a:t>If you need a loan, first of all go to your bank,  the post office or credit union. If they cannot help, go to citizens advice and ask them for help with your budgeting. </a:t>
            </a:r>
            <a:endParaRPr sz="2000" dirty="0">
              <a:solidFill>
                <a:schemeClr val="tx1"/>
              </a:solidFill>
              <a:latin typeface="Century Gothic" panose="020B0502020202020204" pitchFamily="34" charset="0"/>
            </a:endParaRPr>
          </a:p>
          <a:p>
            <a:pPr marL="0" lvl="0" indent="0" algn="l" rtl="0">
              <a:spcBef>
                <a:spcPts val="1200"/>
              </a:spcBef>
              <a:spcAft>
                <a:spcPts val="0"/>
              </a:spcAft>
              <a:buNone/>
            </a:pPr>
            <a:endParaRPr sz="2000" dirty="0">
              <a:solidFill>
                <a:schemeClr val="tx1"/>
              </a:solidFill>
              <a:latin typeface="Century Gothic" panose="020B0502020202020204" pitchFamily="34" charset="0"/>
            </a:endParaRPr>
          </a:p>
          <a:p>
            <a:pPr marL="0" lvl="0" indent="0" algn="l" rtl="0">
              <a:spcBef>
                <a:spcPts val="1200"/>
              </a:spcBef>
              <a:spcAft>
                <a:spcPts val="0"/>
              </a:spcAft>
              <a:buNone/>
            </a:pPr>
            <a:r>
              <a:rPr lang="en-GB" sz="2000" dirty="0">
                <a:solidFill>
                  <a:schemeClr val="tx1"/>
                </a:solidFill>
                <a:latin typeface="Century Gothic" panose="020B0502020202020204" pitchFamily="34" charset="0"/>
              </a:rPr>
              <a:t>Sometimes family members may be able to help. But, you may still need some help with your budgeting because a loan will need to be paid back.</a:t>
            </a:r>
            <a:endParaRPr sz="2000" dirty="0">
              <a:solidFill>
                <a:schemeClr val="tx1"/>
              </a:solidFill>
              <a:latin typeface="Century Gothic" panose="020B0502020202020204" pitchFamily="34" charset="0"/>
            </a:endParaRPr>
          </a:p>
          <a:p>
            <a:pPr marL="0" lvl="0" indent="0" algn="l" rtl="0">
              <a:spcBef>
                <a:spcPts val="1200"/>
              </a:spcBef>
              <a:spcAft>
                <a:spcPts val="1200"/>
              </a:spcAft>
              <a:buNone/>
            </a:pPr>
            <a:endParaRPr dirty="0"/>
          </a:p>
        </p:txBody>
      </p:sp>
      <p:pic>
        <p:nvPicPr>
          <p:cNvPr id="4" name="Picture 2" descr="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56" y="1029015"/>
            <a:ext cx="1423359" cy="14233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ost office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769" y="1059910"/>
            <a:ext cx="1361567" cy="13615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f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0336" y="1118122"/>
            <a:ext cx="1345540" cy="13455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nald story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9429" y="2587924"/>
            <a:ext cx="1515092" cy="15150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753</Words>
  <Application>Microsoft Office PowerPoint</Application>
  <PresentationFormat>On-screen Show (16:9)</PresentationFormat>
  <Paragraphs>89</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 Light</vt:lpstr>
      <vt:lpstr>You’ve Been Sharked </vt:lpstr>
      <vt:lpstr>What is a loan shark </vt:lpstr>
      <vt:lpstr>What is interest?</vt:lpstr>
      <vt:lpstr>What is interest?</vt:lpstr>
      <vt:lpstr>Loan Sharks </vt:lpstr>
      <vt:lpstr>Loan Sharks</vt:lpstr>
      <vt:lpstr>Paying back  a Loan Shark</vt:lpstr>
      <vt:lpstr>Paying back  a Loan Shark</vt:lpstr>
      <vt:lpstr>If you need a loan </vt:lpstr>
      <vt:lpstr>If you need a loan</vt:lpstr>
      <vt:lpstr>If you need a loan</vt:lpstr>
      <vt:lpstr>Don’t be sharked </vt:lpstr>
      <vt:lpstr>Don’t be sharked </vt:lpstr>
      <vt:lpstr>Don’t  be sharked</vt:lpstr>
      <vt:lpstr>Who to contact if you’ve been sharked?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You’ve Been Sharked </dc:title>
  <dc:creator>annie</dc:creator>
  <cp:lastModifiedBy>annie</cp:lastModifiedBy>
  <cp:revision>28</cp:revision>
  <dcterms:modified xsi:type="dcterms:W3CDTF">2022-07-18T13:27:05Z</dcterms:modified>
</cp:coreProperties>
</file>