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21" r:id="rId3"/>
    <p:sldId id="283" r:id="rId4"/>
    <p:sldId id="277" r:id="rId5"/>
    <p:sldId id="270" r:id="rId6"/>
    <p:sldId id="272" r:id="rId7"/>
    <p:sldId id="273" r:id="rId8"/>
    <p:sldId id="274" r:id="rId9"/>
    <p:sldId id="285" r:id="rId10"/>
    <p:sldId id="279" r:id="rId11"/>
    <p:sldId id="280" r:id="rId12"/>
    <p:sldId id="317" r:id="rId13"/>
    <p:sldId id="281" r:id="rId14"/>
    <p:sldId id="284" r:id="rId15"/>
    <p:sldId id="286" r:id="rId16"/>
    <p:sldId id="288" r:id="rId17"/>
    <p:sldId id="318" r:id="rId18"/>
    <p:sldId id="290" r:id="rId19"/>
    <p:sldId id="291" r:id="rId20"/>
    <p:sldId id="292" r:id="rId21"/>
    <p:sldId id="294" r:id="rId22"/>
    <p:sldId id="297" r:id="rId23"/>
    <p:sldId id="303" r:id="rId24"/>
    <p:sldId id="298" r:id="rId25"/>
    <p:sldId id="305" r:id="rId26"/>
    <p:sldId id="310" r:id="rId27"/>
    <p:sldId id="311" r:id="rId28"/>
    <p:sldId id="315" r:id="rId29"/>
    <p:sldId id="316" r:id="rId30"/>
    <p:sldId id="32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2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5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0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1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5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4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36.emf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6.emf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6.emf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49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hyperlink" Target="https://www.speakup.org.uk/projects" TargetMode="External"/><Relationship Id="rId12" Type="http://schemas.openxmlformats.org/officeDocument/2006/relationships/hyperlink" Target="https://www.speakup.org.uk/_files/ugd/7b2ad3_d3de0ab730a942a5aa709ed02a42ebb8.pdf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https://www.speakup.org.uk/_files/ugd/7b2ad3_bddb1310c4744e7389b092bdeafe269d.pdf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37.png"/><Relationship Id="rId10" Type="http://schemas.openxmlformats.org/officeDocument/2006/relationships/hyperlink" Target="http://www.speakup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1.jpe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hyperlink" Target="https://www.speakup.org.uk/projec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hyperlink" Target="https://youtu.be/5pJiUoPBdL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6.emf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hyperlink" Target="https://www.speakup.org.uk/_files/ugd/7b2ad3_d3de0ab730a942a5aa709ed02a42ebb8.pdf" TargetMode="External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36.emf"/><Relationship Id="rId10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67.jpe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70.png"/><Relationship Id="rId5" Type="http://schemas.openxmlformats.org/officeDocument/2006/relationships/image" Target="../media/image4.pn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48.jpg"/><Relationship Id="rId12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71.png"/><Relationship Id="rId5" Type="http://schemas.openxmlformats.org/officeDocument/2006/relationships/image" Target="../media/image4.png"/><Relationship Id="rId10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74.png"/><Relationship Id="rId5" Type="http://schemas.openxmlformats.org/officeDocument/2006/relationships/image" Target="../media/image4.png"/><Relationship Id="rId10" Type="http://schemas.openxmlformats.org/officeDocument/2006/relationships/image" Target="../media/image73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hyperlink" Target="https://www.speakup.org.uk/prioritise-my-water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speakup.org.uk/prioritiseme" TargetMode="External"/><Relationship Id="rId1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6.emf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12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Relationship Id="rId1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101" name="Rectangle 100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5" name="Group 114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121" name="Picture 120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2" name="Rectangle 121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6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3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04" name="Straight Connector 103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923492" y="2729729"/>
            <a:ext cx="49685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Today we’re going to learn some things about the Water, Gas and Electricity Supplies in our Homes</a:t>
            </a:r>
          </a:p>
          <a:p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8097" y="2823126"/>
            <a:ext cx="1934949" cy="2501228"/>
            <a:chOff x="541953" y="1979580"/>
            <a:chExt cx="1934949" cy="2501228"/>
          </a:xfrm>
        </p:grpSpPr>
        <p:grpSp>
          <p:nvGrpSpPr>
            <p:cNvPr id="64" name="Group 63"/>
            <p:cNvGrpSpPr/>
            <p:nvPr/>
          </p:nvGrpSpPr>
          <p:grpSpPr>
            <a:xfrm>
              <a:off x="541953" y="1979580"/>
              <a:ext cx="1934949" cy="2501228"/>
              <a:chOff x="223574" y="1700808"/>
              <a:chExt cx="1934949" cy="250122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23574" y="1700808"/>
                <a:ext cx="1934949" cy="2501228"/>
                <a:chOff x="184536" y="1740655"/>
                <a:chExt cx="1934949" cy="2501228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506" y="1740655"/>
                  <a:ext cx="1520417" cy="1322165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4536" y="3337934"/>
                  <a:ext cx="573324" cy="592937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405" y="3502153"/>
                  <a:ext cx="667804" cy="73973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9567" y="3337935"/>
                  <a:ext cx="499918" cy="517020"/>
                </a:xfrm>
                <a:prstGeom prst="rect">
                  <a:avLst/>
                </a:prstGeom>
              </p:spPr>
            </p:pic>
            <p:cxnSp>
              <p:nvCxnSpPr>
                <p:cNvPr id="45" name="Straight Arrow Connector 44"/>
                <p:cNvCxnSpPr/>
                <p:nvPr/>
              </p:nvCxnSpPr>
              <p:spPr>
                <a:xfrm flipV="1">
                  <a:off x="757859" y="3140969"/>
                  <a:ext cx="141733" cy="227264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flipH="1" flipV="1">
                  <a:off x="1467334" y="3139509"/>
                  <a:ext cx="152234" cy="228724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42" idx="0"/>
                </p:cNvCxnSpPr>
                <p:nvPr/>
              </p:nvCxnSpPr>
              <p:spPr>
                <a:xfrm flipV="1">
                  <a:off x="1200307" y="3056729"/>
                  <a:ext cx="8503" cy="445424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62"/>
              <p:cNvSpPr/>
              <p:nvPr/>
            </p:nvSpPr>
            <p:spPr>
              <a:xfrm>
                <a:off x="973854" y="1992446"/>
                <a:ext cx="503489" cy="9462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148366" y="2534738"/>
              <a:ext cx="291701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79503" y="2833895"/>
              <a:ext cx="291701" cy="400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48366" y="2901979"/>
              <a:ext cx="291701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79503" y="2511294"/>
              <a:ext cx="291701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8664" y="1817539"/>
            <a:ext cx="8484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 home, My energy … I have the power!</a:t>
            </a: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4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9" name="Rectangle 8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30" name="Picture 29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5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2" name="Straight Connector 11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90755" y="1738563"/>
            <a:ext cx="5173099" cy="4585871"/>
            <a:chOff x="2620861" y="1312160"/>
            <a:chExt cx="5173099" cy="4585871"/>
          </a:xfrm>
        </p:grpSpPr>
        <p:sp>
          <p:nvSpPr>
            <p:cNvPr id="3" name="TextBox 2"/>
            <p:cNvSpPr txBox="1"/>
            <p:nvPr/>
          </p:nvSpPr>
          <p:spPr>
            <a:xfrm>
              <a:off x="2620861" y="1312160"/>
              <a:ext cx="5173099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Question 6 </a:t>
              </a: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r>
                <a:rPr lang="en-US" sz="2400" dirty="0">
                  <a:latin typeface="Century Gothic" panose="020B0502020202020204" pitchFamily="34" charset="0"/>
                </a:rPr>
                <a:t>Are you on the  </a:t>
              </a:r>
            </a:p>
            <a:p>
              <a:endParaRPr lang="en-US" sz="400" dirty="0">
                <a:latin typeface="Century Gothic" panose="020B0502020202020204" pitchFamily="34" charset="0"/>
              </a:endParaRPr>
            </a:p>
            <a:p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Priority Services Registers</a:t>
              </a:r>
            </a:p>
            <a:p>
              <a:r>
                <a:rPr lang="en-US" sz="400" dirty="0">
                  <a:latin typeface="Century Gothic" panose="020B0502020202020204" pitchFamily="34" charset="0"/>
                </a:rPr>
                <a:t> </a:t>
              </a:r>
            </a:p>
            <a:p>
              <a:r>
                <a:rPr lang="en-US" sz="2400" dirty="0">
                  <a:latin typeface="Century Gothic" panose="020B0502020202020204" pitchFamily="34" charset="0"/>
                </a:rPr>
                <a:t>for Water, Gas and Electricity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sz="2400" dirty="0">
                  <a:latin typeface="Century Gothic" panose="020B0502020202020204" pitchFamily="34" charset="0"/>
                </a:rPr>
                <a:t> </a:t>
              </a: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pPr marL="914400" lvl="1" indent="-457200">
                <a:buAutoNum type="alphaLcParenBoth"/>
              </a:pPr>
              <a:r>
                <a:rPr lang="en-US" sz="2400" dirty="0">
                  <a:latin typeface="Century Gothic" panose="020B0502020202020204" pitchFamily="34" charset="0"/>
                </a:rPr>
                <a:t>Yes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endParaRPr lang="en-US" sz="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(b) No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endParaRPr lang="en-US" sz="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(c) I don’t know</a:t>
              </a:r>
            </a:p>
            <a:p>
              <a:pPr marL="457200" indent="-457200">
                <a:buAutoNum type="alphaLcParenBoth"/>
              </a:pP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22346" y="3402053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22346" y="422435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618552" y="5562335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1871957" y="2313772"/>
            <a:ext cx="981025" cy="1408779"/>
            <a:chOff x="2999562" y="4005064"/>
            <a:chExt cx="1368152" cy="2004567"/>
          </a:xfrm>
        </p:grpSpPr>
        <p:grpSp>
          <p:nvGrpSpPr>
            <p:cNvPr id="34" name="Group 33"/>
            <p:cNvGrpSpPr/>
            <p:nvPr/>
          </p:nvGrpSpPr>
          <p:grpSpPr>
            <a:xfrm>
              <a:off x="3094992" y="5391068"/>
              <a:ext cx="1138323" cy="618563"/>
              <a:chOff x="428506" y="3056729"/>
              <a:chExt cx="1540511" cy="79822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538"/>
              <a:stretch/>
            </p:blipFill>
            <p:spPr>
              <a:xfrm>
                <a:off x="448600" y="3064767"/>
                <a:ext cx="1520417" cy="5899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506" y="3337935"/>
                <a:ext cx="329353" cy="34062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560" y="3502153"/>
                <a:ext cx="318499" cy="352803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568" y="3337935"/>
                <a:ext cx="313886" cy="324624"/>
              </a:xfrm>
              <a:prstGeom prst="rect">
                <a:avLst/>
              </a:prstGeom>
            </p:spPr>
          </p:pic>
          <p:cxnSp>
            <p:nvCxnSpPr>
              <p:cNvPr id="44" name="Straight Arrow Connector 43"/>
              <p:cNvCxnSpPr/>
              <p:nvPr/>
            </p:nvCxnSpPr>
            <p:spPr>
              <a:xfrm flipV="1">
                <a:off x="757859" y="3140969"/>
                <a:ext cx="141733" cy="2272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1467334" y="3139509"/>
                <a:ext cx="152234" cy="2287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42" idx="0"/>
              </p:cNvCxnSpPr>
              <p:nvPr/>
            </p:nvCxnSpPr>
            <p:spPr>
              <a:xfrm flipV="1">
                <a:off x="1208810" y="3056729"/>
                <a:ext cx="0" cy="4454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2999562" y="4005064"/>
              <a:ext cx="1368152" cy="1394376"/>
              <a:chOff x="972458" y="1893269"/>
              <a:chExt cx="2174415" cy="204473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972458" y="1893269"/>
                <a:ext cx="2174415" cy="2044735"/>
                <a:chOff x="1515457" y="4582886"/>
                <a:chExt cx="3319281" cy="3319281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5457" y="4582886"/>
                  <a:ext cx="3319281" cy="3319281"/>
                </a:xfrm>
                <a:prstGeom prst="rect">
                  <a:avLst/>
                </a:prstGeom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612571" y="5225144"/>
                  <a:ext cx="1030515" cy="2365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5744" y="2477785"/>
                <a:ext cx="1227841" cy="1316962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2024052" y="3909673"/>
            <a:ext cx="829693" cy="2095219"/>
            <a:chOff x="4119890" y="3919310"/>
            <a:chExt cx="829693" cy="2095219"/>
          </a:xfrm>
        </p:grpSpPr>
        <p:pic>
          <p:nvPicPr>
            <p:cNvPr id="48" name="Picture 2" descr="Jessica thumbs u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Thumbs down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Think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3" y="1586729"/>
            <a:ext cx="925196" cy="9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5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67" name="Rectangle 66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6" name="Group 95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3" name="Rectangle 102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99" name="Picture 9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100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7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4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0" name="Straight Connector 69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1145" y="1708245"/>
            <a:ext cx="1671069" cy="2246479"/>
            <a:chOff x="179512" y="1556792"/>
            <a:chExt cx="2808312" cy="38164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9" t="8621"/>
            <a:stretch/>
          </p:blipFill>
          <p:spPr>
            <a:xfrm flipH="1">
              <a:off x="179512" y="1556792"/>
              <a:ext cx="2692226" cy="3816425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>
              <a:off x="1115616" y="2348880"/>
              <a:ext cx="45719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79712" y="1556792"/>
              <a:ext cx="216024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712" y="2996952"/>
              <a:ext cx="1008112" cy="1944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5696" y="4437112"/>
              <a:ext cx="14401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1424" y="2148198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How did we all 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worry if you didn’t  know all the answers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It was just for fun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But it would be a good    idea to find out which companies supply                  Water, Gas and Electricity   to your Home                 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6301" y="4070647"/>
            <a:ext cx="2373166" cy="2232534"/>
            <a:chOff x="254618" y="4169694"/>
            <a:chExt cx="2373166" cy="2232534"/>
          </a:xfrm>
        </p:grpSpPr>
        <p:sp>
          <p:nvSpPr>
            <p:cNvPr id="10" name="Cloud Callout 9"/>
            <p:cNvSpPr/>
            <p:nvPr/>
          </p:nvSpPr>
          <p:spPr>
            <a:xfrm>
              <a:off x="1107630" y="4169694"/>
              <a:ext cx="1520154" cy="1335957"/>
            </a:xfrm>
            <a:prstGeom prst="cloudCallout">
              <a:avLst>
                <a:gd name="adj1" fmla="val -50637"/>
                <a:gd name="adj2" fmla="val 51655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93" y="4593647"/>
              <a:ext cx="412025" cy="4467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950" y="4852329"/>
              <a:ext cx="300501" cy="462777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635" y="4441761"/>
              <a:ext cx="422450" cy="425813"/>
            </a:xfrm>
            <a:prstGeom prst="rect">
              <a:avLst/>
            </a:prstGeom>
          </p:spPr>
        </p:pic>
        <p:pic>
          <p:nvPicPr>
            <p:cNvPr id="65" name="Picture 2" descr="Think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18" y="5315105"/>
              <a:ext cx="1087123" cy="108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756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21" name="Rectangle 20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41" name="Picture 40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24" name="Straight Connector 23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41424" y="2148198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Ask someone you trust                       to help you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can find the company         name on your Bill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Or on the Websites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59162" y="1687192"/>
            <a:ext cx="1512168" cy="1549380"/>
            <a:chOff x="1763688" y="1700808"/>
            <a:chExt cx="2472209" cy="2472209"/>
          </a:xfrm>
        </p:grpSpPr>
        <p:pic>
          <p:nvPicPr>
            <p:cNvPr id="11" name="Picture 2" descr="Form Staff Suppo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700808"/>
              <a:ext cx="2472209" cy="2472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Gas Bi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58422">
              <a:off x="2763518" y="3199949"/>
              <a:ext cx="861278" cy="880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027333" y="3528883"/>
            <a:ext cx="1443997" cy="1196261"/>
            <a:chOff x="2598362" y="1216695"/>
            <a:chExt cx="2371161" cy="1780257"/>
          </a:xfrm>
        </p:grpSpPr>
        <p:pic>
          <p:nvPicPr>
            <p:cNvPr id="14" name="Picture 10" descr="Electric Bil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402" y="1216695"/>
              <a:ext cx="1320081" cy="134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Gas Bi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2804">
              <a:off x="2598362" y="1320438"/>
              <a:ext cx="1320081" cy="134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Water Bil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462" y="1700808"/>
              <a:ext cx="1268061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187624" y="4968051"/>
            <a:ext cx="1152128" cy="1199447"/>
            <a:chOff x="5364088" y="1216696"/>
            <a:chExt cx="2112169" cy="2112169"/>
          </a:xfrm>
        </p:grpSpPr>
        <p:pic>
          <p:nvPicPr>
            <p:cNvPr id="18" name="Picture 12" descr="Computer Laptop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216696"/>
              <a:ext cx="2112169" cy="211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96136" y="1665516"/>
              <a:ext cx="1269495" cy="659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06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69" name="Rectangle 68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89" name="Picture 88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4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1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2" name="Straight Connector 71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43297" y="2060848"/>
            <a:ext cx="630267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     Now we’re going to look at …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Priority Services Registers for:</a:t>
            </a:r>
          </a:p>
          <a:p>
            <a:endParaRPr lang="en-US" sz="8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Water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Gas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Electricity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21603" y="3444977"/>
            <a:ext cx="343959" cy="1772168"/>
            <a:chOff x="2495435" y="4367208"/>
            <a:chExt cx="343959" cy="177216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683" y="4367208"/>
              <a:ext cx="329353" cy="32694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895" y="5076388"/>
              <a:ext cx="318499" cy="31617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435" y="5827783"/>
              <a:ext cx="313886" cy="311593"/>
            </a:xfrm>
            <a:prstGeom prst="rect">
              <a:avLst/>
            </a:prstGeom>
          </p:spPr>
        </p:pic>
      </p:grpSp>
      <p:grpSp>
        <p:nvGrpSpPr>
          <p:cNvPr id="91" name="Group 90"/>
          <p:cNvGrpSpPr/>
          <p:nvPr/>
        </p:nvGrpSpPr>
        <p:grpSpPr>
          <a:xfrm>
            <a:off x="473896" y="2382910"/>
            <a:ext cx="1368152" cy="1394376"/>
            <a:chOff x="972458" y="1893269"/>
            <a:chExt cx="2174415" cy="2044735"/>
          </a:xfrm>
        </p:grpSpPr>
        <p:grpSp>
          <p:nvGrpSpPr>
            <p:cNvPr id="92" name="Group 91"/>
            <p:cNvGrpSpPr/>
            <p:nvPr/>
          </p:nvGrpSpPr>
          <p:grpSpPr>
            <a:xfrm>
              <a:off x="972458" y="1893269"/>
              <a:ext cx="2174415" cy="2044735"/>
              <a:chOff x="1515457" y="4582886"/>
              <a:chExt cx="3319281" cy="3319281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5457" y="4582886"/>
                <a:ext cx="3319281" cy="3319281"/>
              </a:xfrm>
              <a:prstGeom prst="rect">
                <a:avLst/>
              </a:prstGeom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2612571" y="5225144"/>
                <a:ext cx="1030515" cy="2365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45744" y="2477785"/>
              <a:ext cx="1227841" cy="1316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483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69" name="Rectangle 68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89" name="Picture 88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4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1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2" name="Straight Connector 71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41213" y="2040042"/>
            <a:ext cx="63026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… 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This means that you may get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Extra Services </a:t>
            </a:r>
            <a:r>
              <a:rPr lang="en-US" sz="2400" dirty="0">
                <a:latin typeface="Century Gothic" panose="020B0502020202020204" pitchFamily="34" charset="0"/>
              </a:rPr>
              <a:t>from your Water,                   Gas and Electricity Suppliers </a:t>
            </a:r>
          </a:p>
          <a:p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09678" y="2696731"/>
            <a:ext cx="1624469" cy="2370021"/>
            <a:chOff x="2999562" y="4005064"/>
            <a:chExt cx="1368152" cy="2004567"/>
          </a:xfrm>
        </p:grpSpPr>
        <p:grpSp>
          <p:nvGrpSpPr>
            <p:cNvPr id="36" name="Group 35"/>
            <p:cNvGrpSpPr/>
            <p:nvPr/>
          </p:nvGrpSpPr>
          <p:grpSpPr>
            <a:xfrm>
              <a:off x="3094992" y="5391068"/>
              <a:ext cx="1138323" cy="618563"/>
              <a:chOff x="428506" y="3056729"/>
              <a:chExt cx="1540511" cy="798227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538"/>
              <a:stretch/>
            </p:blipFill>
            <p:spPr>
              <a:xfrm>
                <a:off x="448600" y="3064767"/>
                <a:ext cx="1520417" cy="5899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506" y="3337935"/>
                <a:ext cx="329353" cy="34062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560" y="3502153"/>
                <a:ext cx="318499" cy="35280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568" y="3337935"/>
                <a:ext cx="313886" cy="324624"/>
              </a:xfrm>
              <a:prstGeom prst="rect">
                <a:avLst/>
              </a:prstGeom>
            </p:spPr>
          </p:pic>
          <p:cxnSp>
            <p:nvCxnSpPr>
              <p:cNvPr id="49" name="Straight Arrow Connector 48"/>
              <p:cNvCxnSpPr/>
              <p:nvPr/>
            </p:nvCxnSpPr>
            <p:spPr>
              <a:xfrm flipV="1">
                <a:off x="757859" y="3140969"/>
                <a:ext cx="141733" cy="2272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1467334" y="3139509"/>
                <a:ext cx="152234" cy="2287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7" idx="0"/>
              </p:cNvCxnSpPr>
              <p:nvPr/>
            </p:nvCxnSpPr>
            <p:spPr>
              <a:xfrm flipV="1">
                <a:off x="1208810" y="3056729"/>
                <a:ext cx="0" cy="4454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2999562" y="4005064"/>
              <a:ext cx="1368152" cy="1394376"/>
              <a:chOff x="972458" y="1893269"/>
              <a:chExt cx="2174415" cy="2044735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72458" y="1893269"/>
                <a:ext cx="2174415" cy="2044735"/>
                <a:chOff x="1515457" y="4582886"/>
                <a:chExt cx="3319281" cy="3319281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5457" y="4582886"/>
                  <a:ext cx="3319281" cy="3319281"/>
                </a:xfrm>
                <a:prstGeom prst="rect">
                  <a:avLst/>
                </a:prstGeom>
              </p:spPr>
            </p:pic>
            <p:sp>
              <p:nvSpPr>
                <p:cNvPr id="44" name="Rectangle 43"/>
                <p:cNvSpPr/>
                <p:nvPr/>
              </p:nvSpPr>
              <p:spPr>
                <a:xfrm>
                  <a:off x="2612571" y="5225144"/>
                  <a:ext cx="1030515" cy="2365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5744" y="2477785"/>
                <a:ext cx="1227841" cy="13169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3116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56" name="Rectangle 55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99" name="Picture 98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4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1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59" name="Straight Connector 58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21619" y="1700958"/>
            <a:ext cx="630267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Extra Services such as … 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Telling you before a planned power cut happens                        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Telling you when the water has to be turned off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Making sure you have supplies of bottled water when the water is turned off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Making sure you have a different way of cooking or heating your home when the power is off     </a:t>
            </a:r>
          </a:p>
          <a:p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5836" y="2218991"/>
            <a:ext cx="1515728" cy="3911839"/>
            <a:chOff x="876672" y="2458506"/>
            <a:chExt cx="1515728" cy="3911839"/>
          </a:xfrm>
        </p:grpSpPr>
        <p:grpSp>
          <p:nvGrpSpPr>
            <p:cNvPr id="12" name="Group 11"/>
            <p:cNvGrpSpPr/>
            <p:nvPr/>
          </p:nvGrpSpPr>
          <p:grpSpPr>
            <a:xfrm>
              <a:off x="1452872" y="4622194"/>
              <a:ext cx="771822" cy="786296"/>
              <a:chOff x="655163" y="4005064"/>
              <a:chExt cx="916521" cy="91652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163" y="4005064"/>
                <a:ext cx="611721" cy="61172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563" y="4157464"/>
                <a:ext cx="611721" cy="611721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963" y="4309864"/>
                <a:ext cx="611721" cy="611721"/>
              </a:xfrm>
              <a:prstGeom prst="rect">
                <a:avLst/>
              </a:prstGeom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1527830" y="5642702"/>
              <a:ext cx="792088" cy="727643"/>
              <a:chOff x="3500437" y="2357437"/>
              <a:chExt cx="3087787" cy="3087787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0437" y="2357437"/>
                <a:ext cx="3087787" cy="3087787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>
              <a:xfrm>
                <a:off x="4067944" y="3645024"/>
                <a:ext cx="504056" cy="7200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76672" y="5608252"/>
              <a:ext cx="771107" cy="507560"/>
              <a:chOff x="830907" y="1628800"/>
              <a:chExt cx="1724869" cy="1012551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0907" y="1628800"/>
                <a:ext cx="1724869" cy="1012551"/>
              </a:xfrm>
              <a:prstGeom prst="rect">
                <a:avLst/>
              </a:prstGeom>
            </p:spPr>
          </p:pic>
          <p:sp>
            <p:nvSpPr>
              <p:cNvPr id="103" name="Rectangle 102"/>
              <p:cNvSpPr/>
              <p:nvPr/>
            </p:nvSpPr>
            <p:spPr>
              <a:xfrm rot="20785541">
                <a:off x="1228405" y="2325565"/>
                <a:ext cx="747515" cy="1212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262113" y="2458506"/>
              <a:ext cx="1130287" cy="956740"/>
              <a:chOff x="5580112" y="1063512"/>
              <a:chExt cx="2401879" cy="2157666"/>
            </a:xfrm>
          </p:grpSpPr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80112" y="1063512"/>
                <a:ext cx="2143125" cy="2143125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1" t="-11210" r="-1531" b="22625"/>
              <a:stretch/>
            </p:blipFill>
            <p:spPr>
              <a:xfrm>
                <a:off x="6262122" y="1697637"/>
                <a:ext cx="1719869" cy="1523541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1425020" y="3632437"/>
              <a:ext cx="832459" cy="843010"/>
              <a:chOff x="5385794" y="3153647"/>
              <a:chExt cx="1286978" cy="131519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5794" y="3153647"/>
                <a:ext cx="1286978" cy="965234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53" r="23417" b="47745"/>
              <a:stretch/>
            </p:blipFill>
            <p:spPr>
              <a:xfrm>
                <a:off x="5547396" y="3490553"/>
                <a:ext cx="1056434" cy="978284"/>
              </a:xfrm>
              <a:prstGeom prst="rect">
                <a:avLst/>
              </a:prstGeom>
            </p:spPr>
          </p:pic>
        </p:grp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83" y="3301300"/>
            <a:ext cx="332685" cy="3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0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59" name="Rectangle 58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79" name="Picture 78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4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1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62" name="Straight Connector 61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AutoShape 2" descr="Buy Campingaz Camp Bistro 2, Single Burner, Camping Stove | Camping stoves  and cookers | Argos"/>
          <p:cNvSpPr>
            <a:spLocks noChangeAspect="1" noChangeArrowheads="1"/>
          </p:cNvSpPr>
          <p:nvPr/>
        </p:nvSpPr>
        <p:spPr bwMode="auto">
          <a:xfrm>
            <a:off x="155575" y="-784225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857986" y="1718535"/>
            <a:ext cx="63026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For more information about   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</a:t>
            </a:r>
            <a:r>
              <a:rPr lang="en-US" sz="2400" dirty="0">
                <a:latin typeface="Century Gothic" panose="020B0502020202020204" pitchFamily="34" charset="0"/>
              </a:rPr>
              <a:t>you can work through this </a:t>
            </a:r>
            <a:r>
              <a:rPr lang="en-US" sz="2400" dirty="0" err="1">
                <a:latin typeface="Century Gothic" panose="020B0502020202020204" pitchFamily="34" charset="0"/>
              </a:rPr>
              <a:t>Easyread</a:t>
            </a:r>
            <a:r>
              <a:rPr lang="en-US" sz="2400" dirty="0">
                <a:latin typeface="Century Gothic" panose="020B0502020202020204" pitchFamily="34" charset="0"/>
              </a:rPr>
              <a:t> information together: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Century Gothic" panose="020B0502020202020204" pitchFamily="34" charset="0"/>
              <a:hlinkClick r:id="rId7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Priority Services for Water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Priority Services for Gas and Electricity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8406" y="1968745"/>
            <a:ext cx="1476421" cy="1404865"/>
            <a:chOff x="1259632" y="404664"/>
            <a:chExt cx="5949280" cy="59492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404664"/>
              <a:ext cx="5949280" cy="5949280"/>
            </a:xfrm>
            <a:prstGeom prst="rect">
              <a:avLst/>
            </a:prstGeom>
          </p:spPr>
        </p:pic>
        <p:pic>
          <p:nvPicPr>
            <p:cNvPr id="20" name="Picture 19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587" y="1536228"/>
              <a:ext cx="2121369" cy="144016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650096" y="3009973"/>
              <a:ext cx="3168351" cy="52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>
                  <a:latin typeface="Century Gothic" panose="020B0502020202020204" pitchFamily="34" charset="0"/>
                  <a:hlinkClick r:id="rId10"/>
                </a:rPr>
                <a:t>www.speakup.org.uk</a:t>
              </a:r>
              <a:r>
                <a:rPr lang="en-US" sz="400" dirty="0"/>
                <a:t> </a:t>
              </a:r>
              <a:endParaRPr lang="en-GB" sz="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04491" y="3787427"/>
            <a:ext cx="7671965" cy="2104357"/>
            <a:chOff x="1004491" y="3787427"/>
            <a:chExt cx="7671965" cy="2104357"/>
          </a:xfrm>
        </p:grpSpPr>
        <p:sp>
          <p:nvSpPr>
            <p:cNvPr id="22" name="Rectangle 21"/>
            <p:cNvSpPr/>
            <p:nvPr/>
          </p:nvSpPr>
          <p:spPr>
            <a:xfrm>
              <a:off x="3233054" y="4221088"/>
              <a:ext cx="4572000" cy="3231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500" dirty="0">
                  <a:latin typeface="Century Gothic" panose="020B0502020202020204" pitchFamily="34" charset="0"/>
                  <a:hlinkClick r:id="rId11"/>
                </a:rPr>
                <a:t>Priority Services for Water - Easyread</a:t>
              </a:r>
              <a:r>
                <a:rPr lang="en-GB" sz="1500" dirty="0"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92787" y="5373216"/>
              <a:ext cx="548366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latin typeface="Century Gothic" panose="020B0502020202020204" pitchFamily="34" charset="0"/>
                  <a:hlinkClick r:id="rId12"/>
                </a:rPr>
                <a:t>Priority Services for Gas and Electricity - Easyread</a:t>
              </a:r>
              <a:r>
                <a:rPr lang="en-GB" sz="1500" dirty="0">
                  <a:latin typeface="Century Gothic" panose="020B0502020202020204" pitchFamily="34" charset="0"/>
                </a:rPr>
                <a:t> 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177721" y="3787427"/>
              <a:ext cx="2204596" cy="886489"/>
              <a:chOff x="741805" y="3524024"/>
              <a:chExt cx="2204596" cy="88648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805" y="3524024"/>
                <a:ext cx="817347" cy="88648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98177" y="3856740"/>
                <a:ext cx="335833" cy="288786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2269061" y="4081956"/>
                <a:ext cx="677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entury Gothic" panose="020B0502020202020204" pitchFamily="34" charset="0"/>
                  </a:rPr>
                  <a:t>click</a:t>
                </a:r>
                <a:endParaRPr lang="en-GB" sz="14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004491" y="5253951"/>
              <a:ext cx="2271366" cy="637833"/>
              <a:chOff x="649784" y="5063571"/>
              <a:chExt cx="2271366" cy="63783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49784" y="5065825"/>
                <a:ext cx="1003550" cy="635579"/>
                <a:chOff x="649784" y="4812384"/>
                <a:chExt cx="1003550" cy="635579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784" y="4812384"/>
                  <a:ext cx="502408" cy="581155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9262" y="4957500"/>
                  <a:ext cx="494072" cy="490463"/>
                </a:xfrm>
                <a:prstGeom prst="rect">
                  <a:avLst/>
                </a:prstGeom>
              </p:spPr>
            </p:pic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75783" y="5063571"/>
                <a:ext cx="335833" cy="288786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2345351" y="5307107"/>
                <a:ext cx="57579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Century Gothic" panose="020B0502020202020204" pitchFamily="34" charset="0"/>
                  </a:rPr>
                  <a:t>click</a:t>
                </a:r>
                <a:endParaRPr lang="en-GB" sz="1400" dirty="0"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637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65853" y="126678"/>
            <a:ext cx="8812293" cy="6601154"/>
            <a:chOff x="169082" y="140214"/>
            <a:chExt cx="8812293" cy="6601154"/>
          </a:xfrm>
        </p:grpSpPr>
        <p:sp>
          <p:nvSpPr>
            <p:cNvPr id="58" name="Rectangle 57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78" name="Picture 77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0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61" name="Straight Connector 60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41424" y="2148198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Ask someone you trust                       to help you look on                   the Speakup website for more information: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  <a:hlinkClick r:id="rId7"/>
              </a:rPr>
              <a:t>The Speakup Website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3" name="Picture 2" descr="Desk work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15033"/>
          <a:stretch/>
        </p:blipFill>
        <p:spPr bwMode="auto">
          <a:xfrm>
            <a:off x="726979" y="2131111"/>
            <a:ext cx="17797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3003568-30A7-B54C-9FCB-CC69DF3576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2688" y="3938420"/>
            <a:ext cx="335833" cy="28878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FD904FF4-3ACB-F145-81A2-377C3F5F2431}"/>
              </a:ext>
            </a:extLst>
          </p:cNvPr>
          <p:cNvSpPr txBox="1"/>
          <p:nvPr/>
        </p:nvSpPr>
        <p:spPr>
          <a:xfrm>
            <a:off x="2653572" y="4163636"/>
            <a:ext cx="67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click</a:t>
            </a:r>
            <a:endParaRPr lang="en-GB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8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78" name="Rectangle 77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98" name="Picture 97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3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0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81" name="Straight Connector 80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AutoShape 2" descr="Buy Campingaz Camp Bistro 2, Single Burner, Camping Stove | Camping stoves  and cookers | Argos"/>
          <p:cNvSpPr>
            <a:spLocks noChangeAspect="1" noChangeArrowheads="1"/>
          </p:cNvSpPr>
          <p:nvPr/>
        </p:nvSpPr>
        <p:spPr bwMode="auto">
          <a:xfrm>
            <a:off x="155575" y="-784225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870781" y="1997075"/>
            <a:ext cx="630267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Now let’s watch a video about               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And how we can get on                     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Priority Services Registers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3605" y="2313772"/>
            <a:ext cx="2345053" cy="2345053"/>
            <a:chOff x="373605" y="2313772"/>
            <a:chExt cx="2345053" cy="23450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05" y="2313772"/>
              <a:ext cx="2345053" cy="2345053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593295" y="2708920"/>
              <a:ext cx="1905671" cy="1099151"/>
              <a:chOff x="3762463" y="5264291"/>
              <a:chExt cx="1905671" cy="105931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762463" y="5264291"/>
                <a:ext cx="1905671" cy="105931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145415" y="5288668"/>
                <a:ext cx="1139766" cy="946691"/>
                <a:chOff x="972458" y="1893269"/>
                <a:chExt cx="2174415" cy="2044735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972458" y="1893269"/>
                  <a:ext cx="2174415" cy="2044735"/>
                  <a:chOff x="1515457" y="4582886"/>
                  <a:chExt cx="3319281" cy="3319281"/>
                </a:xfrm>
              </p:grpSpPr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15457" y="4582886"/>
                    <a:ext cx="3319281" cy="3319281"/>
                  </a:xfrm>
                  <a:prstGeom prst="rect">
                    <a:avLst/>
                  </a:prstGeom>
                </p:spPr>
              </p:pic>
              <p:sp>
                <p:nvSpPr>
                  <p:cNvPr id="62" name="Rectangle 61"/>
                  <p:cNvSpPr/>
                  <p:nvPr/>
                </p:nvSpPr>
                <p:spPr>
                  <a:xfrm>
                    <a:off x="2612571" y="5225143"/>
                    <a:ext cx="1030516" cy="23658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5744" y="2477785"/>
                  <a:ext cx="1227841" cy="1316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0" name="Rectangle 99"/>
          <p:cNvSpPr/>
          <p:nvPr/>
        </p:nvSpPr>
        <p:spPr>
          <a:xfrm>
            <a:off x="3391340" y="4984501"/>
            <a:ext cx="17011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>
                <a:latin typeface="Century Gothic" panose="020B0502020202020204" pitchFamily="34" charset="0"/>
                <a:hlinkClick r:id="rId10"/>
              </a:rPr>
              <a:t>Prioritise Me film</a:t>
            </a:r>
            <a:r>
              <a:rPr lang="en-GB" sz="15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5969" y="5018880"/>
            <a:ext cx="335833" cy="2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2" name="Rectangle 1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10" name="Picture 9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" name="Straight Connector 3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9082" y="2132856"/>
            <a:ext cx="8637279" cy="4145057"/>
            <a:chOff x="169082" y="2132856"/>
            <a:chExt cx="8637279" cy="4145057"/>
          </a:xfrm>
        </p:grpSpPr>
        <p:sp>
          <p:nvSpPr>
            <p:cNvPr id="39" name="TextBox 38"/>
            <p:cNvSpPr txBox="1"/>
            <p:nvPr/>
          </p:nvSpPr>
          <p:spPr>
            <a:xfrm>
              <a:off x="3174596" y="2292207"/>
              <a:ext cx="5631765" cy="39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</a:rPr>
                <a:t>Let’s have another Quiz</a:t>
              </a:r>
            </a:p>
            <a:p>
              <a:endParaRPr lang="en-US" sz="1100" dirty="0">
                <a:latin typeface="Century Gothic" panose="020B0502020202020204" pitchFamily="34" charset="0"/>
              </a:endParaRPr>
            </a:p>
            <a:p>
              <a:r>
                <a:rPr lang="en-US" sz="2800" dirty="0">
                  <a:latin typeface="Century Gothic" panose="020B0502020202020204" pitchFamily="34" charset="0"/>
                </a:rPr>
                <a:t>See what we have learned</a:t>
              </a:r>
            </a:p>
            <a:p>
              <a:endParaRPr lang="en-US" dirty="0"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entury Gothic" panose="020B0502020202020204" pitchFamily="34" charset="0"/>
                </a:rPr>
                <a:t>You can work on your own</a:t>
              </a:r>
            </a:p>
            <a:p>
              <a:endParaRPr lang="en-US" dirty="0"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entury Gothic" panose="020B0502020202020204" pitchFamily="34" charset="0"/>
                </a:rPr>
                <a:t>But it might be more fun to                   work as a group</a:t>
              </a:r>
            </a:p>
            <a:p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endPara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endPara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69082" y="2132856"/>
              <a:ext cx="2674726" cy="2592288"/>
              <a:chOff x="169082" y="2132856"/>
              <a:chExt cx="3068960" cy="3068960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082" y="2132856"/>
                <a:ext cx="3068960" cy="3068960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1001963" y="3116753"/>
                <a:ext cx="949943" cy="54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I have                      the power </a:t>
                </a:r>
                <a:br>
                  <a:rPr lang="en-GB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</a:br>
                <a:endPara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060406" y="2400964"/>
            <a:ext cx="596345" cy="500826"/>
            <a:chOff x="972458" y="1893269"/>
            <a:chExt cx="2174415" cy="2044735"/>
          </a:xfrm>
        </p:grpSpPr>
        <p:grpSp>
          <p:nvGrpSpPr>
            <p:cNvPr id="48" name="Group 47"/>
            <p:cNvGrpSpPr/>
            <p:nvPr/>
          </p:nvGrpSpPr>
          <p:grpSpPr>
            <a:xfrm>
              <a:off x="972458" y="1893269"/>
              <a:ext cx="2174415" cy="2044735"/>
              <a:chOff x="1515457" y="4582886"/>
              <a:chExt cx="3319281" cy="3319281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5457" y="4582886"/>
                <a:ext cx="3319281" cy="3319281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2612571" y="5225143"/>
                <a:ext cx="1030516" cy="2365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45744" y="2477785"/>
              <a:ext cx="1227841" cy="1316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50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101" name="Rectangle 100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5" name="Group 114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121" name="Picture 120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2" name="Rectangle 121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6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3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04" name="Straight Connector 103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95330" y="2886293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Let’s start by all introducing ourselves and say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Hello 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5342" y="2386361"/>
            <a:ext cx="2666683" cy="1987825"/>
            <a:chOff x="613638" y="4484439"/>
            <a:chExt cx="2246624" cy="1651379"/>
          </a:xfrm>
        </p:grpSpPr>
        <p:grpSp>
          <p:nvGrpSpPr>
            <p:cNvPr id="123" name="Group 122"/>
            <p:cNvGrpSpPr/>
            <p:nvPr/>
          </p:nvGrpSpPr>
          <p:grpSpPr>
            <a:xfrm>
              <a:off x="613638" y="4484439"/>
              <a:ext cx="2246624" cy="1109634"/>
              <a:chOff x="569876" y="4120192"/>
              <a:chExt cx="2246624" cy="110963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137561" y="4120192"/>
                <a:ext cx="1678939" cy="318366"/>
                <a:chOff x="1467668" y="4869160"/>
                <a:chExt cx="1380420" cy="27275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467668" y="4869160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478032" y="4908891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76" y="4237960"/>
                <a:ext cx="991866" cy="991866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147" y="4615455"/>
              <a:ext cx="887501" cy="8875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077" y="5155090"/>
              <a:ext cx="980728" cy="980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966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36" name="Rectangle 35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82" name="Picture 8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7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4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39" name="Straight Connector 38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4376" y="1887984"/>
            <a:ext cx="4680520" cy="4616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 1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All Water, Gas and                       Electricity Suppliers have a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Register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Yes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02554" y="4086523"/>
            <a:ext cx="3116406" cy="2095219"/>
            <a:chOff x="4119890" y="3919310"/>
            <a:chExt cx="3116406" cy="2095219"/>
          </a:xfrm>
        </p:grpSpPr>
        <p:pic>
          <p:nvPicPr>
            <p:cNvPr id="32" name="Picture 2" descr="Jessica thumbs u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umbs down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Think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ectangle 66"/>
            <p:cNvSpPr/>
            <p:nvPr/>
          </p:nvSpPr>
          <p:spPr>
            <a:xfrm>
              <a:off x="6660232" y="3919310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30056" y="4652916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30056" y="5409149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1180" y="3381262"/>
            <a:ext cx="1563036" cy="2266185"/>
            <a:chOff x="2960427" y="4005064"/>
            <a:chExt cx="1407287" cy="2240243"/>
          </a:xfrm>
        </p:grpSpPr>
        <p:grpSp>
          <p:nvGrpSpPr>
            <p:cNvPr id="44" name="Group 43"/>
            <p:cNvGrpSpPr/>
            <p:nvPr/>
          </p:nvGrpSpPr>
          <p:grpSpPr>
            <a:xfrm>
              <a:off x="2960427" y="5391066"/>
              <a:ext cx="1384175" cy="854241"/>
              <a:chOff x="246397" y="3056731"/>
              <a:chExt cx="1873226" cy="1102360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538"/>
              <a:stretch/>
            </p:blipFill>
            <p:spPr>
              <a:xfrm>
                <a:off x="448600" y="3064767"/>
                <a:ext cx="1520417" cy="5899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397" y="3337935"/>
                <a:ext cx="511463" cy="528959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1" y="3502151"/>
                <a:ext cx="593066" cy="65694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566" y="3337935"/>
                <a:ext cx="500057" cy="517163"/>
              </a:xfrm>
              <a:prstGeom prst="rect">
                <a:avLst/>
              </a:prstGeom>
            </p:spPr>
          </p:pic>
          <p:cxnSp>
            <p:nvCxnSpPr>
              <p:cNvPr id="54" name="Straight Arrow Connector 53"/>
              <p:cNvCxnSpPr/>
              <p:nvPr/>
            </p:nvCxnSpPr>
            <p:spPr>
              <a:xfrm flipV="1">
                <a:off x="757859" y="3140969"/>
                <a:ext cx="141733" cy="2272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1467334" y="3139509"/>
                <a:ext cx="152234" cy="2287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2" idx="0"/>
              </p:cNvCxnSpPr>
              <p:nvPr/>
            </p:nvCxnSpPr>
            <p:spPr>
              <a:xfrm flipV="1">
                <a:off x="1196124" y="3056731"/>
                <a:ext cx="12687" cy="445419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999562" y="4005064"/>
              <a:ext cx="1368152" cy="1394376"/>
              <a:chOff x="972458" y="1893269"/>
              <a:chExt cx="2174415" cy="204473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972458" y="1893269"/>
                <a:ext cx="2174415" cy="2044735"/>
                <a:chOff x="1515457" y="4582886"/>
                <a:chExt cx="3319281" cy="3319281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5457" y="4582886"/>
                  <a:ext cx="3319281" cy="3319281"/>
                </a:xfrm>
                <a:prstGeom prst="rect">
                  <a:avLst/>
                </a:prstGeom>
              </p:spPr>
            </p:pic>
            <p:sp>
              <p:nvSpPr>
                <p:cNvPr id="49" name="Rectangle 48"/>
                <p:cNvSpPr/>
                <p:nvPr/>
              </p:nvSpPr>
              <p:spPr>
                <a:xfrm>
                  <a:off x="2612571" y="5225144"/>
                  <a:ext cx="1030515" cy="2365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45744" y="2477785"/>
                <a:ext cx="1227841" cy="1316962"/>
              </a:xfrm>
              <a:prstGeom prst="rect">
                <a:avLst/>
              </a:prstGeom>
            </p:spPr>
          </p:pic>
        </p:grp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85" y="1714681"/>
            <a:ext cx="925196" cy="9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7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55" name="Rectangle 54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98" name="Picture 97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3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7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58" name="Straight Connector 57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923699"/>
            <a:ext cx="630267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Correct Answer: </a:t>
            </a:r>
            <a:r>
              <a:rPr lang="en-US" sz="2800" dirty="0">
                <a:latin typeface="Century Gothic" panose="020B0502020202020204" pitchFamily="34" charset="0"/>
              </a:rPr>
              <a:t>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Yes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All Water, Gas and Electricity Companies have a                   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Register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This means that you may get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Extra Services </a:t>
            </a:r>
            <a:r>
              <a:rPr lang="en-US" sz="2400" dirty="0">
                <a:latin typeface="Century Gothic" panose="020B0502020202020204" pitchFamily="34" charset="0"/>
              </a:rPr>
              <a:t>from your Water,                   Gas and Electricity Suppliers </a:t>
            </a:r>
          </a:p>
          <a:p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55488" y="3703547"/>
            <a:ext cx="1262279" cy="1740381"/>
            <a:chOff x="2999562" y="4005064"/>
            <a:chExt cx="1368152" cy="2004567"/>
          </a:xfrm>
        </p:grpSpPr>
        <p:grpSp>
          <p:nvGrpSpPr>
            <p:cNvPr id="36" name="Group 35"/>
            <p:cNvGrpSpPr/>
            <p:nvPr/>
          </p:nvGrpSpPr>
          <p:grpSpPr>
            <a:xfrm>
              <a:off x="3094992" y="5391068"/>
              <a:ext cx="1138323" cy="618563"/>
              <a:chOff x="428506" y="3056729"/>
              <a:chExt cx="1540511" cy="798227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538"/>
              <a:stretch/>
            </p:blipFill>
            <p:spPr>
              <a:xfrm>
                <a:off x="448600" y="3064767"/>
                <a:ext cx="1520417" cy="5899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506" y="3337935"/>
                <a:ext cx="329353" cy="34062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560" y="3502153"/>
                <a:ext cx="318499" cy="35280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568" y="3337935"/>
                <a:ext cx="313886" cy="324624"/>
              </a:xfrm>
              <a:prstGeom prst="rect">
                <a:avLst/>
              </a:prstGeom>
            </p:spPr>
          </p:pic>
          <p:cxnSp>
            <p:nvCxnSpPr>
              <p:cNvPr id="49" name="Straight Arrow Connector 48"/>
              <p:cNvCxnSpPr/>
              <p:nvPr/>
            </p:nvCxnSpPr>
            <p:spPr>
              <a:xfrm flipV="1">
                <a:off x="757859" y="3140969"/>
                <a:ext cx="141733" cy="2272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1467334" y="3139509"/>
                <a:ext cx="152234" cy="2287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7" idx="0"/>
              </p:cNvCxnSpPr>
              <p:nvPr/>
            </p:nvCxnSpPr>
            <p:spPr>
              <a:xfrm flipV="1">
                <a:off x="1208810" y="3056729"/>
                <a:ext cx="0" cy="4454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2999562" y="4005064"/>
              <a:ext cx="1368152" cy="1394376"/>
              <a:chOff x="972458" y="1893269"/>
              <a:chExt cx="2174415" cy="2044735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72458" y="1893269"/>
                <a:ext cx="2174415" cy="2044735"/>
                <a:chOff x="1515457" y="4582886"/>
                <a:chExt cx="3319281" cy="3319281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5457" y="4582886"/>
                  <a:ext cx="3319281" cy="3319281"/>
                </a:xfrm>
                <a:prstGeom prst="rect">
                  <a:avLst/>
                </a:prstGeom>
              </p:spPr>
            </p:pic>
            <p:sp>
              <p:nvSpPr>
                <p:cNvPr id="44" name="Rectangle 43"/>
                <p:cNvSpPr/>
                <p:nvPr/>
              </p:nvSpPr>
              <p:spPr>
                <a:xfrm>
                  <a:off x="2612571" y="5225144"/>
                  <a:ext cx="1030515" cy="2365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5744" y="2477785"/>
                <a:ext cx="1227841" cy="1316962"/>
              </a:xfrm>
              <a:prstGeom prst="rect">
                <a:avLst/>
              </a:prstGeom>
            </p:spPr>
          </p:pic>
        </p:grpSp>
      </p:grpSp>
      <p:pic>
        <p:nvPicPr>
          <p:cNvPr id="52" name="Picture 2" descr="Jessica thumbs u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95671"/>
            <a:ext cx="636731" cy="6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1498" y="198189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pic>
        <p:nvPicPr>
          <p:cNvPr id="43" name="Picture 2" descr="Clipboard Goo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2" y="1876334"/>
            <a:ext cx="1242039" cy="12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4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76" name="Rectangle 75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0" name="Group 89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96" name="Picture 95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1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8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9" name="Straight Connector 78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73111" y="1858433"/>
            <a:ext cx="5752615" cy="40934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 2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I can be on the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Register  </a:t>
            </a:r>
            <a:r>
              <a:rPr lang="en-US" sz="2200" dirty="0">
                <a:latin typeface="Century Gothic" panose="020B0502020202020204" pitchFamily="34" charset="0"/>
              </a:rPr>
              <a:t>if …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 have a pet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 have a Learning Disability                    or Autism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 live in a flat</a:t>
            </a:r>
          </a:p>
        </p:txBody>
      </p:sp>
      <p:pic>
        <p:nvPicPr>
          <p:cNvPr id="12290" name="Picture 2" descr="C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84" y="3576500"/>
            <a:ext cx="648154" cy="6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lats 3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84" y="5344330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eople First Gro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90" y="4474032"/>
            <a:ext cx="672009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7479697" y="353752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487818" y="4498567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479697" y="541964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85" y="1714681"/>
            <a:ext cx="925196" cy="9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14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55" name="Rectangle 54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98" name="Picture 97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3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7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58" name="Straight Connector 57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26248" y="1574823"/>
            <a:ext cx="63026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 2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</a:t>
            </a:r>
            <a:r>
              <a:rPr lang="en-US" sz="800" dirty="0">
                <a:latin typeface="Century Gothic" panose="020B0502020202020204" pitchFamily="34" charset="0"/>
              </a:rPr>
              <a:t>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Correct Answer: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	</a:t>
            </a:r>
            <a:r>
              <a:rPr lang="en-US" sz="2400" dirty="0">
                <a:latin typeface="Century Gothic" panose="020B0502020202020204" pitchFamily="34" charset="0"/>
              </a:rPr>
              <a:t>  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 have a Learning Disability                                    	    or Autism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If you have a Learning Disability                        or Autism you have the right to be                                        on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Register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518000" y="5664717"/>
            <a:ext cx="5141672" cy="577378"/>
            <a:chOff x="2370046" y="4791150"/>
            <a:chExt cx="5141672" cy="577378"/>
          </a:xfrm>
        </p:grpSpPr>
        <p:sp>
          <p:nvSpPr>
            <p:cNvPr id="34" name="Rectangle 33"/>
            <p:cNvSpPr/>
            <p:nvPr/>
          </p:nvSpPr>
          <p:spPr>
            <a:xfrm>
              <a:off x="2939718" y="4911952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400" dirty="0">
                  <a:latin typeface="Century Gothic" panose="020B0502020202020204" pitchFamily="34" charset="0"/>
                  <a:hlinkClick r:id="rId7"/>
                </a:rPr>
                <a:t>Prioritse Me - Easyread</a:t>
              </a:r>
              <a:r>
                <a:rPr lang="en-GB" sz="1400" dirty="0">
                  <a:latin typeface="Century Gothic" panose="020B0502020202020204" pitchFamily="34" charset="0"/>
                </a:rPr>
                <a:t> 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02052" y="4791150"/>
              <a:ext cx="335833" cy="34302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370046" y="5060751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9" name="Picture 6" descr="People First Gro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72" y="2547322"/>
            <a:ext cx="672009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2518000" y="4333550"/>
            <a:ext cx="63026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All other reasons why you could be                     on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Register </a:t>
            </a:r>
            <a:r>
              <a:rPr lang="en-US" sz="2000" dirty="0">
                <a:latin typeface="Century Gothic" panose="020B0502020202020204" pitchFamily="34" charset="0"/>
              </a:rPr>
              <a:t>can                                    be found on the Speakup website</a:t>
            </a:r>
          </a:p>
        </p:txBody>
      </p:sp>
      <p:pic>
        <p:nvPicPr>
          <p:cNvPr id="53" name="Picture 2" descr="\\Speakupsvr\work\Speakup Promo Stuff\Speakup Logo\Speakup new logo em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75" y="5202184"/>
            <a:ext cx="924657" cy="62773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1064827" y="3393265"/>
            <a:ext cx="991440" cy="1346469"/>
            <a:chOff x="2960427" y="4005064"/>
            <a:chExt cx="1407287" cy="2240243"/>
          </a:xfrm>
        </p:grpSpPr>
        <p:grpSp>
          <p:nvGrpSpPr>
            <p:cNvPr id="72" name="Group 71"/>
            <p:cNvGrpSpPr/>
            <p:nvPr/>
          </p:nvGrpSpPr>
          <p:grpSpPr>
            <a:xfrm>
              <a:off x="2960427" y="5391066"/>
              <a:ext cx="1384175" cy="854241"/>
              <a:chOff x="246397" y="3056731"/>
              <a:chExt cx="1873226" cy="1102360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538"/>
              <a:stretch/>
            </p:blipFill>
            <p:spPr>
              <a:xfrm>
                <a:off x="448600" y="3064767"/>
                <a:ext cx="1520417" cy="58998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397" y="3337935"/>
                <a:ext cx="511463" cy="528959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1" y="3502151"/>
                <a:ext cx="593066" cy="65694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566" y="3337935"/>
                <a:ext cx="500057" cy="517163"/>
              </a:xfrm>
              <a:prstGeom prst="rect">
                <a:avLst/>
              </a:prstGeom>
            </p:spPr>
          </p:pic>
          <p:cxnSp>
            <p:nvCxnSpPr>
              <p:cNvPr id="82" name="Straight Arrow Connector 81"/>
              <p:cNvCxnSpPr/>
              <p:nvPr/>
            </p:nvCxnSpPr>
            <p:spPr>
              <a:xfrm flipV="1">
                <a:off x="757859" y="3140969"/>
                <a:ext cx="141733" cy="2272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 flipV="1">
                <a:off x="1467334" y="3139509"/>
                <a:ext cx="152234" cy="2287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80" idx="0"/>
              </p:cNvCxnSpPr>
              <p:nvPr/>
            </p:nvCxnSpPr>
            <p:spPr>
              <a:xfrm flipV="1">
                <a:off x="1196124" y="3056731"/>
                <a:ext cx="12687" cy="445419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2999562" y="4005064"/>
              <a:ext cx="1368152" cy="1394376"/>
              <a:chOff x="972458" y="1893269"/>
              <a:chExt cx="2174415" cy="2044735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972458" y="1893269"/>
                <a:ext cx="2174415" cy="2044735"/>
                <a:chOff x="1515457" y="4582886"/>
                <a:chExt cx="3319281" cy="3319281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5457" y="4582886"/>
                  <a:ext cx="3319281" cy="3319281"/>
                </a:xfrm>
                <a:prstGeom prst="rect">
                  <a:avLst/>
                </a:prstGeom>
              </p:spPr>
            </p:pic>
            <p:sp>
              <p:nvSpPr>
                <p:cNvPr id="77" name="Rectangle 76"/>
                <p:cNvSpPr/>
                <p:nvPr/>
              </p:nvSpPr>
              <p:spPr>
                <a:xfrm>
                  <a:off x="2612571" y="5225144"/>
                  <a:ext cx="1030515" cy="2365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45744" y="2477785"/>
                <a:ext cx="1227841" cy="1316962"/>
              </a:xfrm>
              <a:prstGeom prst="rect">
                <a:avLst/>
              </a:prstGeom>
            </p:spPr>
          </p:pic>
        </p:grpSp>
      </p:grpSp>
      <p:pic>
        <p:nvPicPr>
          <p:cNvPr id="48" name="Picture 2" descr="Clipboard Goo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2" y="1876334"/>
            <a:ext cx="1242039" cy="12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41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44" name="Rectangle 43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64" name="Picture 63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9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6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7" name="Straight Connector 46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4376" y="1901125"/>
            <a:ext cx="4680520" cy="4401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3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An Extra Service I might get from    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 Services Register</a:t>
            </a:r>
          </a:p>
          <a:p>
            <a:endParaRPr lang="en-US" sz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 different way to cook or to                        heat my home in a power cut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Free cans or bottles of beer if                        the water is turned off</a:t>
            </a:r>
            <a:r>
              <a:rPr lang="en-US" sz="2400" dirty="0">
                <a:latin typeface="Century Gothic" panose="020B0502020202020204" pitchFamily="34" charset="0"/>
              </a:rPr>
              <a:t>	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 new coat and scarf to keep                           me warm if the power goes off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865843" y="3784274"/>
            <a:ext cx="854208" cy="475209"/>
            <a:chOff x="665836" y="5368737"/>
            <a:chExt cx="1443246" cy="762093"/>
          </a:xfrm>
        </p:grpSpPr>
        <p:grpSp>
          <p:nvGrpSpPr>
            <p:cNvPr id="68" name="Group 67"/>
            <p:cNvGrpSpPr/>
            <p:nvPr/>
          </p:nvGrpSpPr>
          <p:grpSpPr>
            <a:xfrm>
              <a:off x="1316994" y="5403187"/>
              <a:ext cx="792088" cy="727643"/>
              <a:chOff x="3500437" y="2357437"/>
              <a:chExt cx="3087787" cy="3087787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0437" y="2357437"/>
                <a:ext cx="3087787" cy="3087787"/>
              </a:xfrm>
              <a:prstGeom prst="rect">
                <a:avLst/>
              </a:prstGeom>
            </p:spPr>
          </p:pic>
          <p:sp>
            <p:nvSpPr>
              <p:cNvPr id="73" name="Rectangle 72"/>
              <p:cNvSpPr/>
              <p:nvPr/>
            </p:nvSpPr>
            <p:spPr>
              <a:xfrm>
                <a:off x="4067944" y="3645024"/>
                <a:ext cx="504056" cy="7200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65836" y="5368737"/>
              <a:ext cx="771107" cy="507560"/>
              <a:chOff x="830907" y="1628800"/>
              <a:chExt cx="1724869" cy="1012551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0907" y="1628800"/>
                <a:ext cx="1724869" cy="1012551"/>
              </a:xfrm>
              <a:prstGeom prst="rect">
                <a:avLst/>
              </a:prstGeom>
            </p:spPr>
          </p:pic>
          <p:sp>
            <p:nvSpPr>
              <p:cNvPr id="71" name="Rectangle 70"/>
              <p:cNvSpPr/>
              <p:nvPr/>
            </p:nvSpPr>
            <p:spPr>
              <a:xfrm rot="20785541">
                <a:off x="1228405" y="2325565"/>
                <a:ext cx="747515" cy="1212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2087887" y="4502766"/>
            <a:ext cx="731227" cy="755403"/>
            <a:chOff x="599608" y="797160"/>
            <a:chExt cx="1292424" cy="1292424"/>
          </a:xfrm>
        </p:grpSpPr>
        <p:pic>
          <p:nvPicPr>
            <p:cNvPr id="79" name="Picture 12" descr="Beer ca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08" y="797160"/>
              <a:ext cx="987624" cy="98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2" descr="Beer ca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08" y="949560"/>
              <a:ext cx="987624" cy="98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2" descr="Beer ca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408" y="1101960"/>
              <a:ext cx="987624" cy="98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1969332" y="5461822"/>
            <a:ext cx="900941" cy="808666"/>
            <a:chOff x="2355883" y="1026692"/>
            <a:chExt cx="1006084" cy="962148"/>
          </a:xfrm>
        </p:grpSpPr>
        <p:pic>
          <p:nvPicPr>
            <p:cNvPr id="83" name="Picture 14" descr="Coat child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83" y="1117165"/>
              <a:ext cx="871675" cy="87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6" descr="Scarf chil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408" y="1026692"/>
              <a:ext cx="567559" cy="567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Rectangle 65"/>
          <p:cNvSpPr/>
          <p:nvPr/>
        </p:nvSpPr>
        <p:spPr>
          <a:xfrm>
            <a:off x="7487818" y="365448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7493334" y="4575820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7487818" y="5604690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85" y="1714681"/>
            <a:ext cx="925196" cy="9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69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55" name="Rectangle 54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98" name="Picture 97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3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7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58" name="Straight Connector 57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26038" y="1598135"/>
            <a:ext cx="63026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Correct Answer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endParaRPr lang="en-US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If there is a power cut your Energy Company may provide you with a different way to cook or to heat your home </a:t>
            </a: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Your Water Company may provide                     you with bottles of drinking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But not free cans of beer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881462" y="3042297"/>
            <a:ext cx="1112572" cy="715947"/>
            <a:chOff x="665836" y="5368737"/>
            <a:chExt cx="1443246" cy="762093"/>
          </a:xfrm>
        </p:grpSpPr>
        <p:grpSp>
          <p:nvGrpSpPr>
            <p:cNvPr id="70" name="Group 69"/>
            <p:cNvGrpSpPr/>
            <p:nvPr/>
          </p:nvGrpSpPr>
          <p:grpSpPr>
            <a:xfrm>
              <a:off x="1316994" y="5403187"/>
              <a:ext cx="792088" cy="727643"/>
              <a:chOff x="3500437" y="2357437"/>
              <a:chExt cx="3087787" cy="3087787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0437" y="2357437"/>
                <a:ext cx="3087787" cy="3087787"/>
              </a:xfrm>
              <a:prstGeom prst="rect">
                <a:avLst/>
              </a:prstGeom>
            </p:spPr>
          </p:pic>
          <p:sp>
            <p:nvSpPr>
              <p:cNvPr id="75" name="Rectangle 74"/>
              <p:cNvSpPr/>
              <p:nvPr/>
            </p:nvSpPr>
            <p:spPr>
              <a:xfrm>
                <a:off x="4067944" y="3645024"/>
                <a:ext cx="504056" cy="7200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65836" y="5368737"/>
              <a:ext cx="771107" cy="507560"/>
              <a:chOff x="830907" y="1628800"/>
              <a:chExt cx="1724869" cy="1012551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0907" y="1628800"/>
                <a:ext cx="1724869" cy="1012551"/>
              </a:xfrm>
              <a:prstGeom prst="rect">
                <a:avLst/>
              </a:prstGeom>
            </p:spPr>
          </p:pic>
          <p:sp>
            <p:nvSpPr>
              <p:cNvPr id="73" name="Rectangle 72"/>
              <p:cNvSpPr/>
              <p:nvPr/>
            </p:nvSpPr>
            <p:spPr>
              <a:xfrm rot="20785541">
                <a:off x="1228405" y="2325565"/>
                <a:ext cx="747515" cy="1212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834315" y="3944322"/>
            <a:ext cx="771822" cy="786296"/>
            <a:chOff x="655163" y="4005064"/>
            <a:chExt cx="916521" cy="91652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63" y="4005064"/>
              <a:ext cx="611721" cy="61172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" y="4157464"/>
              <a:ext cx="611721" cy="61172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963" y="4309864"/>
              <a:ext cx="611721" cy="61172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765881" y="5254752"/>
            <a:ext cx="731227" cy="755403"/>
            <a:chOff x="599608" y="797160"/>
            <a:chExt cx="1292424" cy="1292424"/>
          </a:xfrm>
        </p:grpSpPr>
        <p:pic>
          <p:nvPicPr>
            <p:cNvPr id="47" name="Picture 12" descr="Beer ca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08" y="797160"/>
              <a:ext cx="987624" cy="98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2" descr="Beer ca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08" y="949560"/>
              <a:ext cx="987624" cy="98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2" descr="Beer ca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408" y="1101960"/>
              <a:ext cx="987624" cy="98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2" descr="Tick Y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84" y="4331061"/>
            <a:ext cx="483568" cy="4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ross N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33" y="5648549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2323" y="1641493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pic>
        <p:nvPicPr>
          <p:cNvPr id="52" name="Picture 2" descr="Clipboard Goo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2" y="1876334"/>
            <a:ext cx="1242039" cy="12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20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72" name="Rectangle 71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92" name="Picture 9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89" name="Picture 8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7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4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88017" y="1900101"/>
            <a:ext cx="5395954" cy="46474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4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If you are on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Register </a:t>
            </a:r>
            <a:r>
              <a:rPr lang="en-US" sz="2000" dirty="0">
                <a:latin typeface="Century Gothic" panose="020B0502020202020204" pitchFamily="34" charset="0"/>
              </a:rPr>
              <a:t>you can ask for a Large Print Bill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Yes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84333" y="4101195"/>
            <a:ext cx="828696" cy="2037654"/>
            <a:chOff x="4092300" y="3574123"/>
            <a:chExt cx="828696" cy="2037654"/>
          </a:xfrm>
        </p:grpSpPr>
        <p:pic>
          <p:nvPicPr>
            <p:cNvPr id="32" name="Picture 2" descr="Jessica thumbs u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120" y="3574123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umbs down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300" y="4251310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Think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38" y="4854819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1262718" y="2971800"/>
            <a:ext cx="1609406" cy="1227306"/>
            <a:chOff x="2314522" y="2849766"/>
            <a:chExt cx="1811280" cy="1393561"/>
          </a:xfrm>
        </p:grpSpPr>
        <p:pic>
          <p:nvPicPr>
            <p:cNvPr id="69" name="Picture 4" descr="Large prin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4025">
              <a:off x="2314522" y="2967671"/>
              <a:ext cx="1275656" cy="1275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Water Bil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666" y="2849766"/>
              <a:ext cx="1224136" cy="125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angle 44"/>
          <p:cNvSpPr/>
          <p:nvPr/>
        </p:nvSpPr>
        <p:spPr>
          <a:xfrm>
            <a:off x="7311648" y="4100815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311648" y="4874193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311648" y="5647571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85" y="1714681"/>
            <a:ext cx="925196" cy="9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20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69082" y="1501682"/>
            <a:ext cx="8804045" cy="52396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169082" y="140214"/>
            <a:ext cx="8804045" cy="1367528"/>
            <a:chOff x="169082" y="140214"/>
            <a:chExt cx="8804045" cy="1367528"/>
          </a:xfrm>
        </p:grpSpPr>
        <p:grpSp>
          <p:nvGrpSpPr>
            <p:cNvPr id="62" name="Group 61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69082" y="170871"/>
                <a:ext cx="8804045" cy="133687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02203" y="323018"/>
                <a:ext cx="1058344" cy="920343"/>
                <a:chOff x="502203" y="323018"/>
                <a:chExt cx="1058344" cy="920343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502203" y="323018"/>
                  <a:ext cx="1058344" cy="920343"/>
                  <a:chOff x="4910019" y="1700808"/>
                  <a:chExt cx="2226446" cy="2010745"/>
                </a:xfrm>
              </p:grpSpPr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10019" y="1700808"/>
                    <a:ext cx="2226446" cy="2010745"/>
                  </a:xfrm>
                  <a:prstGeom prst="rect">
                    <a:avLst/>
                  </a:prstGeom>
                </p:spPr>
              </p:pic>
              <p:sp>
                <p:nvSpPr>
                  <p:cNvPr id="94" name="Rectangle 93"/>
                  <p:cNvSpPr/>
                  <p:nvPr/>
                </p:nvSpPr>
                <p:spPr>
                  <a:xfrm>
                    <a:off x="5591194" y="2136969"/>
                    <a:ext cx="864096" cy="14927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1181" y="578233"/>
                  <a:ext cx="284333" cy="273449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9769" y="574037"/>
                  <a:ext cx="324357" cy="311940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6672" y="881563"/>
                  <a:ext cx="306193" cy="294473"/>
                </a:xfrm>
                <a:prstGeom prst="rect">
                  <a:avLst/>
                </a:prstGeom>
              </p:spPr>
            </p:pic>
          </p:grpSp>
          <p:pic>
            <p:nvPicPr>
              <p:cNvPr id="66" name="Picture 2" descr="\\Speakupsvr\work\Speakup Promo Stuff\Speakup Logo\Speakup new logo email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3882" y="140214"/>
                <a:ext cx="742479" cy="50405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578096" y="307300"/>
              <a:ext cx="8229600" cy="11430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My home, My energy </a:t>
              </a:r>
              <a:br>
                <a:rPr lang="en-GB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GB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 have the power! 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292596" y="1541940"/>
            <a:ext cx="7643060" cy="2789121"/>
            <a:chOff x="1292596" y="1541940"/>
            <a:chExt cx="7643060" cy="2789121"/>
          </a:xfrm>
        </p:grpSpPr>
        <p:sp>
          <p:nvSpPr>
            <p:cNvPr id="58" name="Rectangle 57"/>
            <p:cNvSpPr/>
            <p:nvPr/>
          </p:nvSpPr>
          <p:spPr>
            <a:xfrm>
              <a:off x="8151784" y="1541940"/>
              <a:ext cx="783872" cy="10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292596" y="2463109"/>
              <a:ext cx="635173" cy="1867952"/>
              <a:chOff x="1943251" y="1552386"/>
              <a:chExt cx="837231" cy="249634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943251" y="3537730"/>
                <a:ext cx="763664" cy="510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277441" y="1552386"/>
                <a:ext cx="503041" cy="9622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54" name="Straight Connector 53"/>
          <p:cNvCxnSpPr/>
          <p:nvPr/>
        </p:nvCxnSpPr>
        <p:spPr>
          <a:xfrm>
            <a:off x="169082" y="1450300"/>
            <a:ext cx="880404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69082" y="1450300"/>
            <a:ext cx="82438" cy="51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321482" y="1602700"/>
            <a:ext cx="82438" cy="51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8935656" y="1450300"/>
            <a:ext cx="45719" cy="9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26038" y="1598135"/>
            <a:ext cx="63026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Correct Answer:       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Yes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	All Utility Companies – Water, Gas and 	Electricity will send you Large Print Bills                                    	if you 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For information on all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</a:t>
            </a:r>
            <a:r>
              <a:rPr lang="en-US" dirty="0">
                <a:latin typeface="Century Gothic" panose="020B0502020202020204" pitchFamily="34" charset="0"/>
              </a:rPr>
              <a:t>visit                                 the Speakup website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74861" y="2820653"/>
            <a:ext cx="740106" cy="589931"/>
            <a:chOff x="2314522" y="2849766"/>
            <a:chExt cx="1811280" cy="1393561"/>
          </a:xfrm>
        </p:grpSpPr>
        <p:pic>
          <p:nvPicPr>
            <p:cNvPr id="70" name="Picture 4" descr="Large pri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4025">
              <a:off x="2314522" y="2967671"/>
              <a:ext cx="1275656" cy="1275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Water Bi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666" y="2849766"/>
              <a:ext cx="1224136" cy="125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906167" y="5106788"/>
            <a:ext cx="2009076" cy="1067808"/>
            <a:chOff x="2930506" y="5293280"/>
            <a:chExt cx="2009076" cy="1067808"/>
          </a:xfrm>
        </p:grpSpPr>
        <p:sp>
          <p:nvSpPr>
            <p:cNvPr id="5" name="Rectangle 4"/>
            <p:cNvSpPr/>
            <p:nvPr/>
          </p:nvSpPr>
          <p:spPr>
            <a:xfrm>
              <a:off x="2930506" y="5293280"/>
              <a:ext cx="1391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9"/>
                </a:rPr>
                <a:t>Prioritise Me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0506" y="5991756"/>
              <a:ext cx="20090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10"/>
                </a:rPr>
                <a:t>Prioritise My Water</a:t>
              </a:r>
              <a:endParaRPr lang="en-GB" dirty="0"/>
            </a:p>
          </p:txBody>
        </p:sp>
      </p:grpSp>
      <p:pic>
        <p:nvPicPr>
          <p:cNvPr id="41" name="Picture 2" descr="Jessica thumbs u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68" y="1888637"/>
            <a:ext cx="636731" cy="6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\\Speakupsvr\work\Speakup Promo Stuff\Speakup Logo\Speakup new logo em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24" y="3700655"/>
            <a:ext cx="1248815" cy="84779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9692" y="5106788"/>
            <a:ext cx="335833" cy="34302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9691" y="5763603"/>
            <a:ext cx="335833" cy="34302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258937" y="6013225"/>
            <a:ext cx="67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click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58937" y="5365721"/>
            <a:ext cx="67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click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3362" y="1774312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84" y="5771643"/>
            <a:ext cx="329353" cy="32694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02503" y="5011640"/>
            <a:ext cx="617547" cy="428936"/>
            <a:chOff x="1440649" y="5018314"/>
            <a:chExt cx="617547" cy="42893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649" y="5018314"/>
              <a:ext cx="318499" cy="31617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310" y="5135657"/>
              <a:ext cx="313886" cy="311593"/>
            </a:xfrm>
            <a:prstGeom prst="rect">
              <a:avLst/>
            </a:prstGeom>
          </p:spPr>
        </p:pic>
      </p:grpSp>
      <p:pic>
        <p:nvPicPr>
          <p:cNvPr id="49" name="Picture 2" descr="Clipboard Goo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2" y="1876334"/>
            <a:ext cx="1242039" cy="12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00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165853" y="141893"/>
            <a:ext cx="8812293" cy="6601154"/>
            <a:chOff x="169082" y="140214"/>
            <a:chExt cx="8812293" cy="6601154"/>
          </a:xfrm>
        </p:grpSpPr>
        <p:sp>
          <p:nvSpPr>
            <p:cNvPr id="72" name="Rectangle 71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92" name="Picture 9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89" name="Picture 8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7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4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10407" y="1923699"/>
            <a:ext cx="5395954" cy="56938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5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I now know about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Registers </a:t>
            </a:r>
            <a:r>
              <a:rPr lang="en-US" sz="2000" dirty="0">
                <a:latin typeface="Century Gothic" panose="020B0502020202020204" pitchFamily="34" charset="0"/>
              </a:rPr>
              <a:t>for Water, Gas and Electricity                                  and I will be able tell a friend …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                 </a:t>
            </a:r>
            <a:r>
              <a:rPr lang="en-US" sz="3200" dirty="0">
                <a:latin typeface="Century Gothic" panose="020B0502020202020204" pitchFamily="34" charset="0"/>
              </a:rPr>
              <a:t>Yes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lvl="4"/>
            <a:r>
              <a:rPr lang="en-US" sz="3200" dirty="0">
                <a:latin typeface="Century Gothic" panose="020B0502020202020204" pitchFamily="34" charset="0"/>
              </a:rPr>
              <a:t>No</a:t>
            </a:r>
          </a:p>
          <a:p>
            <a:pPr lvl="4"/>
            <a:endParaRPr lang="en-US" sz="3200" dirty="0">
              <a:latin typeface="Century Gothic" panose="020B0502020202020204" pitchFamily="34" charset="0"/>
            </a:endParaRPr>
          </a:p>
          <a:p>
            <a:pPr lvl="4"/>
            <a:r>
              <a:rPr lang="en-US" sz="3200" dirty="0">
                <a:latin typeface="Century Gothic" panose="020B0502020202020204" pitchFamily="34" charset="0"/>
              </a:rPr>
              <a:t>Not sure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64288" y="494116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10" y="1795351"/>
            <a:ext cx="925196" cy="92519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582276" y="3227009"/>
            <a:ext cx="1297907" cy="1789031"/>
            <a:chOff x="2960427" y="4005064"/>
            <a:chExt cx="1407287" cy="2240243"/>
          </a:xfrm>
        </p:grpSpPr>
        <p:grpSp>
          <p:nvGrpSpPr>
            <p:cNvPr id="36" name="Group 35"/>
            <p:cNvGrpSpPr/>
            <p:nvPr/>
          </p:nvGrpSpPr>
          <p:grpSpPr>
            <a:xfrm>
              <a:off x="2960427" y="5391066"/>
              <a:ext cx="1384175" cy="854241"/>
              <a:chOff x="246397" y="3056731"/>
              <a:chExt cx="1873226" cy="110236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538"/>
              <a:stretch/>
            </p:blipFill>
            <p:spPr>
              <a:xfrm>
                <a:off x="448600" y="3064767"/>
                <a:ext cx="1520417" cy="5899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397" y="3337935"/>
                <a:ext cx="511463" cy="52895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1" y="3502151"/>
                <a:ext cx="593066" cy="65694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566" y="3337935"/>
                <a:ext cx="500057" cy="517163"/>
              </a:xfrm>
              <a:prstGeom prst="rect">
                <a:avLst/>
              </a:prstGeom>
            </p:spPr>
          </p:pic>
          <p:cxnSp>
            <p:nvCxnSpPr>
              <p:cNvPr id="51" name="Straight Arrow Connector 50"/>
              <p:cNvCxnSpPr/>
              <p:nvPr/>
            </p:nvCxnSpPr>
            <p:spPr>
              <a:xfrm flipV="1">
                <a:off x="757859" y="3140969"/>
                <a:ext cx="141733" cy="2272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1467334" y="3139509"/>
                <a:ext cx="152234" cy="2287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9" idx="0"/>
              </p:cNvCxnSpPr>
              <p:nvPr/>
            </p:nvCxnSpPr>
            <p:spPr>
              <a:xfrm flipV="1">
                <a:off x="1196124" y="3056731"/>
                <a:ext cx="12687" cy="445419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2999562" y="4005064"/>
              <a:ext cx="1368152" cy="1394376"/>
              <a:chOff x="972458" y="1893269"/>
              <a:chExt cx="2174415" cy="2044735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72458" y="1893269"/>
                <a:ext cx="2174415" cy="2044735"/>
                <a:chOff x="1515457" y="4582886"/>
                <a:chExt cx="3319281" cy="3319281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5457" y="4582886"/>
                  <a:ext cx="3319281" cy="3319281"/>
                </a:xfrm>
                <a:prstGeom prst="rect">
                  <a:avLst/>
                </a:prstGeom>
              </p:spPr>
            </p:pic>
            <p:sp>
              <p:nvSpPr>
                <p:cNvPr id="41" name="Rectangle 40"/>
                <p:cNvSpPr/>
                <p:nvPr/>
              </p:nvSpPr>
              <p:spPr>
                <a:xfrm>
                  <a:off x="2612571" y="5225144"/>
                  <a:ext cx="1030515" cy="2365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5744" y="2477785"/>
                <a:ext cx="1227841" cy="1316962"/>
              </a:xfrm>
              <a:prstGeom prst="rect">
                <a:avLst/>
              </a:prstGeom>
            </p:spPr>
          </p:pic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84689C5-2581-C642-B20A-091BCA1FC071}"/>
              </a:ext>
            </a:extLst>
          </p:cNvPr>
          <p:cNvSpPr/>
          <p:nvPr/>
        </p:nvSpPr>
        <p:spPr>
          <a:xfrm>
            <a:off x="7164288" y="400506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A99EC3-43AB-E14A-A1BD-3C94337AF1C8}"/>
              </a:ext>
            </a:extLst>
          </p:cNvPr>
          <p:cNvSpPr/>
          <p:nvPr/>
        </p:nvSpPr>
        <p:spPr>
          <a:xfrm>
            <a:off x="7164288" y="5877272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F91B4-4D36-914B-8F10-FE6748EA893E}"/>
              </a:ext>
            </a:extLst>
          </p:cNvPr>
          <p:cNvGrpSpPr/>
          <p:nvPr/>
        </p:nvGrpSpPr>
        <p:grpSpPr>
          <a:xfrm>
            <a:off x="4098737" y="4013450"/>
            <a:ext cx="833303" cy="2511894"/>
            <a:chOff x="4092300" y="3574123"/>
            <a:chExt cx="833303" cy="2511894"/>
          </a:xfrm>
        </p:grpSpPr>
        <p:pic>
          <p:nvPicPr>
            <p:cNvPr id="54" name="Picture 2" descr="Jessica thumbs up">
              <a:extLst>
                <a:ext uri="{FF2B5EF4-FFF2-40B4-BE49-F238E27FC236}">
                  <a16:creationId xmlns:a16="http://schemas.microsoft.com/office/drawing/2014/main" id="{23D7FFEA-BE7F-9D42-8915-16B74F9A1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120" y="3574123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Thumbs down3">
              <a:extLst>
                <a:ext uri="{FF2B5EF4-FFF2-40B4-BE49-F238E27FC236}">
                  <a16:creationId xmlns:a16="http://schemas.microsoft.com/office/drawing/2014/main" id="{381BD039-74F1-A641-A2DF-4390A2BC0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300" y="4365412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Think6">
              <a:extLst>
                <a:ext uri="{FF2B5EF4-FFF2-40B4-BE49-F238E27FC236}">
                  <a16:creationId xmlns:a16="http://schemas.microsoft.com/office/drawing/2014/main" id="{243DE9B7-FB19-E543-BCEA-5DC1EA8AC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645" y="5329059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6493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45" name="Rectangle 44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4" name="Rectangle 103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10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102" name="Picture 10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9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6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8" name="Straight Connector 47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32776" y="2762723"/>
            <a:ext cx="63026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All Water, Gas and Electricity Companies have a                   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Priority Services Register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you answered ‘No’ or ‘Not Sure’ then you might like to go </a:t>
            </a:r>
            <a:r>
              <a:rPr lang="en-US" sz="2400">
                <a:latin typeface="Century Gothic" panose="020B0502020202020204" pitchFamily="34" charset="0"/>
              </a:rPr>
              <a:t>through this </a:t>
            </a:r>
            <a:r>
              <a:rPr lang="en-US" sz="2400" dirty="0">
                <a:latin typeface="Century Gothic" panose="020B0502020202020204" pitchFamily="34" charset="0"/>
              </a:rPr>
              <a:t>again another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76672" y="3461209"/>
            <a:ext cx="1318159" cy="1704351"/>
            <a:chOff x="2960427" y="4005064"/>
            <a:chExt cx="1407287" cy="2240243"/>
          </a:xfrm>
        </p:grpSpPr>
        <p:grpSp>
          <p:nvGrpSpPr>
            <p:cNvPr id="53" name="Group 52"/>
            <p:cNvGrpSpPr/>
            <p:nvPr/>
          </p:nvGrpSpPr>
          <p:grpSpPr>
            <a:xfrm>
              <a:off x="2960427" y="5391066"/>
              <a:ext cx="1384175" cy="854241"/>
              <a:chOff x="246397" y="3056731"/>
              <a:chExt cx="1873226" cy="110236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538"/>
              <a:stretch/>
            </p:blipFill>
            <p:spPr>
              <a:xfrm>
                <a:off x="448600" y="3064767"/>
                <a:ext cx="1520417" cy="5899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397" y="3337935"/>
                <a:ext cx="511463" cy="528959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1" y="3502151"/>
                <a:ext cx="593066" cy="65694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566" y="3337935"/>
                <a:ext cx="500057" cy="517163"/>
              </a:xfrm>
              <a:prstGeom prst="rect">
                <a:avLst/>
              </a:prstGeom>
            </p:spPr>
          </p:pic>
          <p:cxnSp>
            <p:nvCxnSpPr>
              <p:cNvPr id="77" name="Straight Arrow Connector 76"/>
              <p:cNvCxnSpPr/>
              <p:nvPr/>
            </p:nvCxnSpPr>
            <p:spPr>
              <a:xfrm flipV="1">
                <a:off x="757859" y="3140969"/>
                <a:ext cx="141733" cy="2272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1467334" y="3139509"/>
                <a:ext cx="152234" cy="2287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75" idx="0"/>
              </p:cNvCxnSpPr>
              <p:nvPr/>
            </p:nvCxnSpPr>
            <p:spPr>
              <a:xfrm flipV="1">
                <a:off x="1196124" y="3056731"/>
                <a:ext cx="12687" cy="445419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2999562" y="4005064"/>
              <a:ext cx="1368152" cy="1394376"/>
              <a:chOff x="972458" y="1893269"/>
              <a:chExt cx="2174415" cy="204473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972458" y="1893269"/>
                <a:ext cx="2174415" cy="2044735"/>
                <a:chOff x="1515457" y="4582886"/>
                <a:chExt cx="3319281" cy="3319281"/>
              </a:xfrm>
            </p:grpSpPr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5457" y="4582886"/>
                  <a:ext cx="3319281" cy="3319281"/>
                </a:xfrm>
                <a:prstGeom prst="rect">
                  <a:avLst/>
                </a:prstGeom>
              </p:spPr>
            </p:pic>
            <p:sp>
              <p:nvSpPr>
                <p:cNvPr id="72" name="Rectangle 71"/>
                <p:cNvSpPr/>
                <p:nvPr/>
              </p:nvSpPr>
              <p:spPr>
                <a:xfrm>
                  <a:off x="2612571" y="5225144"/>
                  <a:ext cx="1030515" cy="2365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5744" y="2477785"/>
                <a:ext cx="1227841" cy="1316962"/>
              </a:xfrm>
              <a:prstGeom prst="rect">
                <a:avLst/>
              </a:prstGeom>
            </p:spPr>
          </p:pic>
        </p:grpSp>
      </p:grpSp>
      <p:pic>
        <p:nvPicPr>
          <p:cNvPr id="52" name="Picture 2" descr="Clipboard Goo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3" y="1863456"/>
            <a:ext cx="1242039" cy="12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2723362" y="1774312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 5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4596" y="2227016"/>
            <a:ext cx="4819731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Correct Answer: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     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Yes 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</p:txBody>
      </p:sp>
      <p:pic>
        <p:nvPicPr>
          <p:cNvPr id="55" name="Picture 2" descr="Jessica thumbs u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5" y="2206194"/>
            <a:ext cx="636731" cy="6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2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43" name="Rectangle 42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63" name="Picture 62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8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5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6" name="Straight Connector 45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9512" y="1452706"/>
            <a:ext cx="8812293" cy="5126140"/>
            <a:chOff x="169082" y="1450300"/>
            <a:chExt cx="8812293" cy="5126140"/>
          </a:xfrm>
        </p:grpSpPr>
        <p:grpSp>
          <p:nvGrpSpPr>
            <p:cNvPr id="17" name="Group 16"/>
            <p:cNvGrpSpPr/>
            <p:nvPr/>
          </p:nvGrpSpPr>
          <p:grpSpPr>
            <a:xfrm>
              <a:off x="169082" y="1541940"/>
              <a:ext cx="8766574" cy="5034500"/>
              <a:chOff x="169082" y="1541940"/>
              <a:chExt cx="8766574" cy="50345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69082" y="2035351"/>
                <a:ext cx="2516912" cy="3240359"/>
                <a:chOff x="38864" y="2348881"/>
                <a:chExt cx="3020969" cy="384904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38864" y="2348881"/>
                  <a:ext cx="3020969" cy="3849040"/>
                  <a:chOff x="462331" y="980728"/>
                  <a:chExt cx="3317580" cy="4330438"/>
                </a:xfrm>
              </p:grpSpPr>
              <p:sp>
                <p:nvSpPr>
                  <p:cNvPr id="29" name="Cloud Callout 28"/>
                  <p:cNvSpPr/>
                  <p:nvPr/>
                </p:nvSpPr>
                <p:spPr>
                  <a:xfrm>
                    <a:off x="1399470" y="980728"/>
                    <a:ext cx="2380441" cy="1914774"/>
                  </a:xfrm>
                  <a:prstGeom prst="cloudCallout">
                    <a:avLst>
                      <a:gd name="adj1" fmla="val -27154"/>
                      <a:gd name="adj2" fmla="val 68545"/>
                    </a:avLst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62331" y="3515875"/>
                    <a:ext cx="2244583" cy="1795291"/>
                    <a:chOff x="591868" y="3032956"/>
                    <a:chExt cx="2751425" cy="2276872"/>
                  </a:xfrm>
                </p:grpSpPr>
                <p:pic>
                  <p:nvPicPr>
                    <p:cNvPr id="32" name="Picture 31"/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4027" r="8697"/>
                    <a:stretch/>
                  </p:blipFill>
                  <p:spPr>
                    <a:xfrm>
                      <a:off x="591868" y="3032956"/>
                      <a:ext cx="2736304" cy="227687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2407189" y="3060674"/>
                      <a:ext cx="936104" cy="6480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31" name="Rectangle 3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1478671" y="2588159"/>
                  <a:ext cx="994707" cy="977926"/>
                  <a:chOff x="4724020" y="1512427"/>
                  <a:chExt cx="2226446" cy="2010745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4724020" y="1512427"/>
                    <a:ext cx="2226446" cy="2010745"/>
                    <a:chOff x="4910019" y="1700808"/>
                    <a:chExt cx="2226446" cy="2010745"/>
                  </a:xfrm>
                </p:grpSpPr>
                <p:pic>
                  <p:nvPicPr>
                    <p:cNvPr id="27" name="Picture 26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0537" y="2070014"/>
                    <a:ext cx="598153" cy="597425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33864" y="2060848"/>
                    <a:ext cx="682352" cy="681520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11793" y="2732724"/>
                    <a:ext cx="644141" cy="64335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0" name="TextBox 19"/>
              <p:cNvSpPr txBox="1"/>
              <p:nvPr/>
            </p:nvSpPr>
            <p:spPr>
              <a:xfrm>
                <a:off x="3174596" y="2236790"/>
                <a:ext cx="5631765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entury Gothic" panose="020B0502020202020204" pitchFamily="34" charset="0"/>
                  </a:rPr>
                  <a:t>Ok, let’s start by having a  Quick Quiz to find out what  you know about …</a:t>
                </a:r>
              </a:p>
              <a:p>
                <a:r>
                  <a:rPr lang="en-US" sz="800" dirty="0">
                    <a:latin typeface="Century Gothic" panose="020B0502020202020204" pitchFamily="34" charset="0"/>
                  </a:rPr>
                  <a:t>                      </a:t>
                </a:r>
              </a:p>
              <a:p>
                <a:endParaRPr lang="en-US" sz="800" dirty="0">
                  <a:latin typeface="Century Gothic" panose="020B0502020202020204" pitchFamily="34" charset="0"/>
                </a:endParaRPr>
              </a:p>
              <a:p>
                <a:endParaRPr lang="en-US" sz="800" dirty="0">
                  <a:latin typeface="Century Gothic" panose="020B0502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entury Gothic" panose="020B0502020202020204" pitchFamily="34" charset="0"/>
                  </a:rPr>
                  <a:t>The Water supply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800" dirty="0">
                  <a:latin typeface="Century Gothic" panose="020B0502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entury Gothic" panose="020B0502020202020204" pitchFamily="34" charset="0"/>
                  </a:rPr>
                  <a:t>The Gas supply  </a:t>
                </a:r>
              </a:p>
              <a:p>
                <a:r>
                  <a:rPr lang="en-US" sz="800" dirty="0">
                    <a:latin typeface="Century Gothic" panose="020B0502020202020204" pitchFamily="34" charset="0"/>
                  </a:rPr>
                  <a:t>                  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entury Gothic" panose="020B0502020202020204" pitchFamily="34" charset="0"/>
                  </a:rPr>
                  <a:t>The Electricity supply </a:t>
                </a:r>
              </a:p>
              <a:p>
                <a:endParaRPr lang="en-US" sz="2400" dirty="0">
                  <a:latin typeface="Century Gothic" panose="020B0502020202020204" pitchFamily="34" charset="0"/>
                </a:endParaRPr>
              </a:p>
              <a:p>
                <a:r>
                  <a:rPr lang="en-US" sz="3200" dirty="0">
                    <a:latin typeface="Century Gothic" panose="020B0502020202020204" pitchFamily="34" charset="0"/>
                  </a:rPr>
                  <a:t>In your home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48" y="3927166"/>
            <a:ext cx="329353" cy="3269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40" y="4416635"/>
            <a:ext cx="318499" cy="3161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31" y="4926802"/>
            <a:ext cx="313886" cy="3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79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55" name="Rectangle 54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98" name="Picture 97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3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7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292596" y="1541940"/>
              <a:ext cx="7643060" cy="2789121"/>
              <a:chOff x="1292596" y="1541940"/>
              <a:chExt cx="7643060" cy="2789121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292596" y="2463109"/>
                <a:ext cx="635173" cy="1867952"/>
                <a:chOff x="1943251" y="1552386"/>
                <a:chExt cx="837231" cy="2496343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58" name="Straight Connector 57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85299" y="2292924"/>
            <a:ext cx="630267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Tell a friend about </a:t>
            </a:r>
            <a:r>
              <a:rPr lang="en-US" sz="2400">
                <a:latin typeface="Century Gothic" panose="020B0502020202020204" pitchFamily="34" charset="0"/>
              </a:rPr>
              <a:t>the                                     </a:t>
            </a:r>
            <a:r>
              <a:rPr lang="en-US" sz="2400">
                <a:solidFill>
                  <a:schemeClr val="accent1"/>
                </a:solidFill>
                <a:latin typeface="Century Gothic" panose="020B0502020202020204" pitchFamily="34" charset="0"/>
              </a:rPr>
              <a:t>Priority </a:t>
            </a: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Services Registers </a:t>
            </a:r>
          </a:p>
          <a:p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Picture 2" descr="Friends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77" y="3917844"/>
            <a:ext cx="1534635" cy="15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825504" y="2285984"/>
            <a:ext cx="1318159" cy="1704351"/>
            <a:chOff x="2960427" y="4005064"/>
            <a:chExt cx="1407287" cy="2240243"/>
          </a:xfrm>
        </p:grpSpPr>
        <p:grpSp>
          <p:nvGrpSpPr>
            <p:cNvPr id="53" name="Group 52"/>
            <p:cNvGrpSpPr/>
            <p:nvPr/>
          </p:nvGrpSpPr>
          <p:grpSpPr>
            <a:xfrm>
              <a:off x="2960427" y="5391066"/>
              <a:ext cx="1384175" cy="854241"/>
              <a:chOff x="246397" y="3056731"/>
              <a:chExt cx="1873226" cy="110236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538"/>
              <a:stretch/>
            </p:blipFill>
            <p:spPr>
              <a:xfrm>
                <a:off x="448600" y="3064767"/>
                <a:ext cx="1520417" cy="5899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397" y="3337935"/>
                <a:ext cx="511463" cy="528959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1" y="3502151"/>
                <a:ext cx="593066" cy="65694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566" y="3337935"/>
                <a:ext cx="500057" cy="517163"/>
              </a:xfrm>
              <a:prstGeom prst="rect">
                <a:avLst/>
              </a:prstGeom>
            </p:spPr>
          </p:pic>
          <p:cxnSp>
            <p:nvCxnSpPr>
              <p:cNvPr id="77" name="Straight Arrow Connector 76"/>
              <p:cNvCxnSpPr/>
              <p:nvPr/>
            </p:nvCxnSpPr>
            <p:spPr>
              <a:xfrm flipV="1">
                <a:off x="757859" y="3140969"/>
                <a:ext cx="141733" cy="2272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1467334" y="3139509"/>
                <a:ext cx="152234" cy="22872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75" idx="0"/>
              </p:cNvCxnSpPr>
              <p:nvPr/>
            </p:nvCxnSpPr>
            <p:spPr>
              <a:xfrm flipV="1">
                <a:off x="1196124" y="3056731"/>
                <a:ext cx="12687" cy="445419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2999562" y="4005064"/>
              <a:ext cx="1368152" cy="1394376"/>
              <a:chOff x="972458" y="1893269"/>
              <a:chExt cx="2174415" cy="204473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972458" y="1893269"/>
                <a:ext cx="2174415" cy="2044735"/>
                <a:chOff x="1515457" y="4582886"/>
                <a:chExt cx="3319281" cy="3319281"/>
              </a:xfrm>
            </p:grpSpPr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5457" y="4582886"/>
                  <a:ext cx="3319281" cy="3319281"/>
                </a:xfrm>
                <a:prstGeom prst="rect">
                  <a:avLst/>
                </a:prstGeom>
              </p:spPr>
            </p:pic>
            <p:sp>
              <p:nvSpPr>
                <p:cNvPr id="72" name="Rectangle 71"/>
                <p:cNvSpPr/>
                <p:nvPr/>
              </p:nvSpPr>
              <p:spPr>
                <a:xfrm>
                  <a:off x="2612571" y="5225144"/>
                  <a:ext cx="1030515" cy="2365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5744" y="2477785"/>
                <a:ext cx="1227841" cy="1316962"/>
              </a:xfrm>
              <a:prstGeom prst="rect">
                <a:avLst/>
              </a:prstGeom>
            </p:spPr>
          </p:pic>
        </p:grpSp>
      </p:grpSp>
      <p:pic>
        <p:nvPicPr>
          <p:cNvPr id="44" name="Picture 2" descr="Photosymbols Credi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1" b="36099"/>
          <a:stretch/>
        </p:blipFill>
        <p:spPr bwMode="auto">
          <a:xfrm>
            <a:off x="251520" y="6337123"/>
            <a:ext cx="1008112" cy="2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305040" y="6315110"/>
            <a:ext cx="3765004" cy="276999"/>
            <a:chOff x="3543301" y="2420888"/>
            <a:chExt cx="3765003" cy="27699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4"/>
            <a:srcRect t="7820" b="14310"/>
            <a:stretch/>
          </p:blipFill>
          <p:spPr>
            <a:xfrm>
              <a:off x="3543301" y="2492896"/>
              <a:ext cx="164604" cy="13826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3707904" y="242088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Speakup Self Advocacy 2022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79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69082" y="128423"/>
            <a:ext cx="8812293" cy="6601154"/>
            <a:chOff x="169082" y="140214"/>
            <a:chExt cx="8812293" cy="6601154"/>
          </a:xfrm>
        </p:grpSpPr>
        <p:sp>
          <p:nvSpPr>
            <p:cNvPr id="2" name="Rectangle 1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10" name="Picture 9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" name="Straight Connector 3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9082" y="2132856"/>
            <a:ext cx="8637279" cy="2592288"/>
            <a:chOff x="169082" y="2132856"/>
            <a:chExt cx="8637279" cy="2592288"/>
          </a:xfrm>
        </p:grpSpPr>
        <p:sp>
          <p:nvSpPr>
            <p:cNvPr id="39" name="TextBox 38"/>
            <p:cNvSpPr txBox="1"/>
            <p:nvPr/>
          </p:nvSpPr>
          <p:spPr>
            <a:xfrm>
              <a:off x="3174596" y="2292207"/>
              <a:ext cx="563176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" dirty="0">
                <a:latin typeface="Century Gothic" panose="020B0502020202020204" pitchFamily="34" charset="0"/>
              </a:endParaRP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entury Gothic" panose="020B0502020202020204" pitchFamily="34" charset="0"/>
                </a:rPr>
                <a:t>You can work on your own</a:t>
              </a: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entury Gothic" panose="020B0502020202020204" pitchFamily="34" charset="0"/>
                </a:rPr>
                <a:t>Or you can work in groups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800" dirty="0"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800" dirty="0"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entury Gothic" panose="020B0502020202020204" pitchFamily="34" charset="0"/>
                </a:rPr>
                <a:t>It’s just for fun</a:t>
              </a:r>
            </a:p>
            <a:p>
              <a:r>
                <a:rPr lang="en-US" sz="800" dirty="0">
                  <a:latin typeface="Century Gothic" panose="020B0502020202020204" pitchFamily="34" charset="0"/>
                </a:rPr>
                <a:t>                 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69082" y="2132856"/>
              <a:ext cx="2674726" cy="2592288"/>
              <a:chOff x="169082" y="2132856"/>
              <a:chExt cx="3068960" cy="3068960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082" y="2132856"/>
                <a:ext cx="3068960" cy="3068960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1107464" y="2847304"/>
                <a:ext cx="94994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My home, </a:t>
                </a:r>
              </a:p>
              <a:p>
                <a:r>
                  <a:rPr lang="en-GB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My energy </a:t>
                </a:r>
                <a:br>
                  <a:rPr lang="en-GB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</a:br>
                <a:endPara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4714" y="2321508"/>
                <a:ext cx="579637" cy="504056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932561" y="3063629"/>
            <a:ext cx="7200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Quick Quiz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22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65853" y="128423"/>
            <a:ext cx="8812293" cy="6601154"/>
            <a:chOff x="169082" y="140214"/>
            <a:chExt cx="8812293" cy="6601154"/>
          </a:xfrm>
        </p:grpSpPr>
        <p:sp>
          <p:nvSpPr>
            <p:cNvPr id="41" name="Rectangle 40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84" name="Picture 83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9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6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67" name="Straight Connector 66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0393" y="1586729"/>
            <a:ext cx="7353873" cy="5280932"/>
            <a:chOff x="-117577" y="1067302"/>
            <a:chExt cx="7353873" cy="52809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577" y="1067302"/>
              <a:ext cx="925196" cy="92519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55776" y="1700808"/>
              <a:ext cx="4680520" cy="464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Question 1</a:t>
              </a: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r>
                <a:rPr lang="en-US" sz="2400" dirty="0">
                  <a:latin typeface="Century Gothic" panose="020B0502020202020204" pitchFamily="34" charset="0"/>
                </a:rPr>
                <a:t>In your kitchen … </a:t>
              </a: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r>
                <a:rPr lang="en-US" sz="2400" dirty="0">
                  <a:latin typeface="Century Gothic" panose="020B0502020202020204" pitchFamily="34" charset="0"/>
                </a:rPr>
                <a:t>Is your oven</a:t>
              </a:r>
            </a:p>
            <a:p>
              <a:endParaRPr lang="en-US" sz="2400" dirty="0">
                <a:latin typeface="Century Gothic" panose="020B0502020202020204" pitchFamily="34" charset="0"/>
              </a:endParaRP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pPr marL="914400" lvl="1" indent="-457200">
                <a:buAutoNum type="alphaLcParenBoth"/>
              </a:pPr>
              <a:r>
                <a:rPr lang="en-US" sz="2400" dirty="0">
                  <a:latin typeface="Century Gothic" panose="020B0502020202020204" pitchFamily="34" charset="0"/>
                </a:rPr>
                <a:t>Gas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(b) Electric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(c) I don’t know</a:t>
              </a:r>
            </a:p>
            <a:p>
              <a:pPr marL="457200" indent="-457200">
                <a:buAutoNum type="alphaLcParenBoth"/>
              </a:pPr>
              <a:endParaRPr lang="en-US" sz="2400" dirty="0">
                <a:latin typeface="Century Gothic" panose="020B0502020202020204" pitchFamily="34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156176" y="3606361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53544" y="435126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53544" y="5141821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2" descr="Ov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43" y="2676700"/>
            <a:ext cx="1115646" cy="11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022957" y="4005938"/>
            <a:ext cx="756958" cy="1861281"/>
            <a:chOff x="2022957" y="4005938"/>
            <a:chExt cx="756958" cy="186128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20" y="4626698"/>
              <a:ext cx="409568" cy="44996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612" y="4005938"/>
              <a:ext cx="412146" cy="452800"/>
            </a:xfrm>
            <a:prstGeom prst="rect">
              <a:avLst/>
            </a:prstGeom>
          </p:spPr>
        </p:pic>
        <p:pic>
          <p:nvPicPr>
            <p:cNvPr id="38" name="Picture 6" descr="Think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957" y="511026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331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44" name="Rectangle 43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64" name="Picture 63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9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6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7" name="Straight Connector 46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53746" y="2220235"/>
            <a:ext cx="4680520" cy="4770537"/>
            <a:chOff x="2555776" y="1700808"/>
            <a:chExt cx="4680520" cy="4770537"/>
          </a:xfrm>
        </p:grpSpPr>
        <p:sp>
          <p:nvSpPr>
            <p:cNvPr id="3" name="TextBox 2"/>
            <p:cNvSpPr txBox="1"/>
            <p:nvPr/>
          </p:nvSpPr>
          <p:spPr>
            <a:xfrm>
              <a:off x="2555776" y="1700808"/>
              <a:ext cx="4680520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Question 2</a:t>
              </a: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r>
                <a:rPr lang="en-US" sz="2400" dirty="0">
                  <a:latin typeface="Century Gothic" panose="020B0502020202020204" pitchFamily="34" charset="0"/>
                </a:rPr>
                <a:t>In your bathroom … </a:t>
              </a: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r>
                <a:rPr lang="en-US" sz="2400" dirty="0">
                  <a:latin typeface="Century Gothic" panose="020B0502020202020204" pitchFamily="34" charset="0"/>
                </a:rPr>
                <a:t>What heats your water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pPr marL="914400" lvl="1" indent="-457200">
                <a:buAutoNum type="alphaLcParenBoth"/>
              </a:pPr>
              <a:endParaRPr lang="en-US" sz="1000" dirty="0">
                <a:latin typeface="Century Gothic" panose="020B0502020202020204" pitchFamily="34" charset="0"/>
              </a:endParaRPr>
            </a:p>
            <a:p>
              <a:pPr marL="914400" lvl="1" indent="-457200">
                <a:buAutoNum type="alphaLcParenBoth"/>
              </a:pPr>
              <a:endParaRPr lang="en-US" sz="1000" dirty="0">
                <a:latin typeface="Century Gothic" panose="020B0502020202020204" pitchFamily="34" charset="0"/>
              </a:endParaRPr>
            </a:p>
            <a:p>
              <a:pPr marL="914400" lvl="1" indent="-457200">
                <a:buAutoNum type="alphaLcParenBoth"/>
              </a:pPr>
              <a:r>
                <a:rPr lang="en-US" sz="2400" dirty="0">
                  <a:latin typeface="Century Gothic" panose="020B0502020202020204" pitchFamily="34" charset="0"/>
                </a:rPr>
                <a:t>Gas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(b) Electric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(c) I don’t know</a:t>
              </a:r>
            </a:p>
            <a:p>
              <a:pPr marL="457200" indent="-457200">
                <a:buAutoNum type="alphaLcParenBoth"/>
              </a:pPr>
              <a:endParaRPr lang="en-US" sz="2400" dirty="0">
                <a:latin typeface="Century Gothic" panose="020B0502020202020204" pitchFamily="34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151878" y="3761281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51878" y="4504729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0452" y="528583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38513" y="4331059"/>
            <a:ext cx="756958" cy="1861281"/>
            <a:chOff x="2022957" y="4005938"/>
            <a:chExt cx="756958" cy="186128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20" y="4626698"/>
              <a:ext cx="409568" cy="44996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612" y="4005938"/>
              <a:ext cx="412146" cy="452800"/>
            </a:xfrm>
            <a:prstGeom prst="rect">
              <a:avLst/>
            </a:prstGeom>
          </p:spPr>
        </p:pic>
        <p:pic>
          <p:nvPicPr>
            <p:cNvPr id="34" name="Picture 6" descr="Think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957" y="511026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1448267" y="2806147"/>
            <a:ext cx="1513501" cy="1075075"/>
            <a:chOff x="3555590" y="1058678"/>
            <a:chExt cx="1322394" cy="843608"/>
          </a:xfrm>
        </p:grpSpPr>
        <p:pic>
          <p:nvPicPr>
            <p:cNvPr id="36" name="Picture 4" descr="Urina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996" y="1058678"/>
              <a:ext cx="808988" cy="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Washbasi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590" y="1123409"/>
              <a:ext cx="483568" cy="48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3" y="1586729"/>
            <a:ext cx="925196" cy="9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7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39" name="Rectangle 38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82" name="Picture 8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7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4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2" name="Straight Connector 41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31839" y="2039017"/>
            <a:ext cx="5841287" cy="4647426"/>
            <a:chOff x="2633870" y="1519590"/>
            <a:chExt cx="4680520" cy="4647426"/>
          </a:xfrm>
        </p:grpSpPr>
        <p:sp>
          <p:nvSpPr>
            <p:cNvPr id="3" name="TextBox 2"/>
            <p:cNvSpPr txBox="1"/>
            <p:nvPr/>
          </p:nvSpPr>
          <p:spPr>
            <a:xfrm>
              <a:off x="2633870" y="1519590"/>
              <a:ext cx="4680520" cy="464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Question 3</a:t>
              </a: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r>
                <a:rPr lang="en-US" sz="2400" dirty="0">
                  <a:latin typeface="Century Gothic" panose="020B0502020202020204" pitchFamily="34" charset="0"/>
                </a:rPr>
                <a:t>In your home … </a:t>
              </a: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r>
                <a:rPr lang="en-US" sz="2400" dirty="0">
                  <a:latin typeface="Century Gothic" panose="020B0502020202020204" pitchFamily="34" charset="0"/>
                </a:rPr>
                <a:t>For checking Gas and/or Electricity readings do you have a Smart Meter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pPr marL="914400" lvl="1" indent="-457200">
                <a:buAutoNum type="alphaLcParenBoth"/>
              </a:pPr>
              <a:r>
                <a:rPr lang="en-US" sz="2400" dirty="0">
                  <a:latin typeface="Century Gothic" panose="020B0502020202020204" pitchFamily="34" charset="0"/>
                </a:rPr>
                <a:t>Yes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(b) No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(c) I don’t know</a:t>
              </a:r>
            </a:p>
            <a:p>
              <a:pPr marL="457200" indent="-457200">
                <a:buAutoNum type="alphaLcParenBoth"/>
              </a:pPr>
              <a:endParaRPr lang="en-US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403410" y="381845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03410" y="456575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588224" y="5810561"/>
            <a:ext cx="7189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1927769" y="4172042"/>
            <a:ext cx="829693" cy="2095219"/>
            <a:chOff x="4119890" y="3919310"/>
            <a:chExt cx="829693" cy="2095219"/>
          </a:xfrm>
        </p:grpSpPr>
        <p:pic>
          <p:nvPicPr>
            <p:cNvPr id="32" name="Picture 2" descr="Jessica thumbs u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umbs down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Think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8188" y="3094720"/>
            <a:ext cx="992354" cy="7433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67" y="1681236"/>
            <a:ext cx="925196" cy="9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39" name="Rectangle 38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82" name="Picture 8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7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4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2" name="Straight Connector 41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92422" y="2495890"/>
            <a:ext cx="1130287" cy="956740"/>
            <a:chOff x="5580112" y="1063512"/>
            <a:chExt cx="2401879" cy="21576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80112" y="1063512"/>
              <a:ext cx="2143125" cy="214312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" t="-11210" r="-1531" b="22625"/>
            <a:stretch/>
          </p:blipFill>
          <p:spPr>
            <a:xfrm>
              <a:off x="6262122" y="1697637"/>
              <a:ext cx="1719869" cy="152354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131840" y="2039017"/>
            <a:ext cx="4680520" cy="5016758"/>
            <a:chOff x="2633870" y="1519590"/>
            <a:chExt cx="4680520" cy="5016758"/>
          </a:xfrm>
        </p:grpSpPr>
        <p:sp>
          <p:nvSpPr>
            <p:cNvPr id="3" name="TextBox 2"/>
            <p:cNvSpPr txBox="1"/>
            <p:nvPr/>
          </p:nvSpPr>
          <p:spPr>
            <a:xfrm>
              <a:off x="2633870" y="1519590"/>
              <a:ext cx="4680520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Question 4</a:t>
              </a: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r>
                <a:rPr lang="en-US" sz="2400" dirty="0">
                  <a:latin typeface="Century Gothic" panose="020B0502020202020204" pitchFamily="34" charset="0"/>
                </a:rPr>
                <a:t>Do you know the name of your Electricity Supplier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sz="2400" dirty="0">
                  <a:latin typeface="Century Gothic" panose="020B0502020202020204" pitchFamily="34" charset="0"/>
                </a:rPr>
                <a:t> </a:t>
              </a: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pPr marL="914400" lvl="1" indent="-457200">
                <a:buAutoNum type="alphaLcParenBoth"/>
              </a:pPr>
              <a:r>
                <a:rPr lang="en-US" sz="2400" dirty="0">
                  <a:latin typeface="Century Gothic" panose="020B0502020202020204" pitchFamily="34" charset="0"/>
                </a:rPr>
                <a:t>Yes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(b) No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If you answered Yes … Who is it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457200" indent="-457200">
                <a:buAutoNum type="alphaLcParenBoth"/>
              </a:pPr>
              <a:endParaRPr lang="en-US" sz="2400" dirty="0">
                <a:latin typeface="Century Gothic" panose="020B0502020202020204" pitchFamily="34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22346" y="3108151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22346" y="3811632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97494" y="3573479"/>
            <a:ext cx="722372" cy="1470073"/>
            <a:chOff x="2197494" y="3573479"/>
            <a:chExt cx="722372" cy="1470073"/>
          </a:xfrm>
        </p:grpSpPr>
        <p:pic>
          <p:nvPicPr>
            <p:cNvPr id="30" name="Picture 2" descr="Jessica thumbs u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494" y="3573479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Thumbs down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373" y="4331059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3" y="1586729"/>
            <a:ext cx="925196" cy="9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45" name="Rectangle 44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65" name="Picture 64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0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7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8" name="Straight Connector 47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31840" y="2039017"/>
            <a:ext cx="4680520" cy="5016758"/>
            <a:chOff x="2633870" y="1519590"/>
            <a:chExt cx="4680520" cy="5016758"/>
          </a:xfrm>
        </p:grpSpPr>
        <p:sp>
          <p:nvSpPr>
            <p:cNvPr id="3" name="TextBox 2"/>
            <p:cNvSpPr txBox="1"/>
            <p:nvPr/>
          </p:nvSpPr>
          <p:spPr>
            <a:xfrm>
              <a:off x="2633870" y="1519590"/>
              <a:ext cx="4680520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Question 5</a:t>
              </a: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r>
                <a:rPr lang="en-US" sz="2400" dirty="0">
                  <a:latin typeface="Century Gothic" panose="020B0502020202020204" pitchFamily="34" charset="0"/>
                </a:rPr>
                <a:t>Do you know the name of your Water Supplier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sz="2400" dirty="0">
                  <a:latin typeface="Century Gothic" panose="020B0502020202020204" pitchFamily="34" charset="0"/>
                </a:rPr>
                <a:t> </a:t>
              </a:r>
            </a:p>
            <a:p>
              <a:endParaRPr lang="en-US" sz="1200" dirty="0">
                <a:latin typeface="Century Gothic" panose="020B0502020202020204" pitchFamily="34" charset="0"/>
              </a:endParaRPr>
            </a:p>
            <a:p>
              <a:endParaRPr lang="en-US" sz="800" dirty="0">
                <a:latin typeface="Century Gothic" panose="020B0502020202020204" pitchFamily="34" charset="0"/>
              </a:endParaRPr>
            </a:p>
            <a:p>
              <a:pPr marL="914400" lvl="1" indent="-457200">
                <a:buAutoNum type="alphaLcParenBoth"/>
              </a:pPr>
              <a:r>
                <a:rPr lang="en-US" sz="2400" dirty="0">
                  <a:latin typeface="Century Gothic" panose="020B0502020202020204" pitchFamily="34" charset="0"/>
                </a:rPr>
                <a:t>Yes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(b) No</a:t>
              </a: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endParaRPr lang="en-US" sz="2400" dirty="0">
                <a:latin typeface="Century Gothic" panose="020B0502020202020204" pitchFamily="34" charset="0"/>
              </a:endParaRPr>
            </a:p>
            <a:p>
              <a:pPr lvl="1"/>
              <a:r>
                <a:rPr lang="en-US" sz="2400" dirty="0">
                  <a:latin typeface="Century Gothic" panose="020B0502020202020204" pitchFamily="34" charset="0"/>
                </a:rPr>
                <a:t>If you answered Yes … Who is it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457200" indent="-457200">
                <a:buAutoNum type="alphaLcParenBoth"/>
              </a:pPr>
              <a:endParaRPr lang="en-US" sz="2400" dirty="0">
                <a:latin typeface="Century Gothic" panose="020B0502020202020204" pitchFamily="34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22346" y="3108151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22346" y="3811632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92211" y="3491907"/>
            <a:ext cx="722372" cy="1470073"/>
            <a:chOff x="2197494" y="3573479"/>
            <a:chExt cx="722372" cy="1470073"/>
          </a:xfrm>
        </p:grpSpPr>
        <p:pic>
          <p:nvPicPr>
            <p:cNvPr id="31" name="Picture 2" descr="Jessica thumbs u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494" y="3573479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Thumbs down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373" y="4331059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2065654" y="2536569"/>
            <a:ext cx="832459" cy="843010"/>
            <a:chOff x="5385794" y="3153647"/>
            <a:chExt cx="1286978" cy="131519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794" y="3153647"/>
              <a:ext cx="1286978" cy="96523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3" r="23417" b="47745"/>
            <a:stretch/>
          </p:blipFill>
          <p:spPr>
            <a:xfrm>
              <a:off x="5547396" y="3490553"/>
              <a:ext cx="1056434" cy="978284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10" y="2308123"/>
            <a:ext cx="429804" cy="45689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3" y="1586729"/>
            <a:ext cx="925196" cy="9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3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1273</Words>
  <Application>Microsoft Macintosh PowerPoint</Application>
  <PresentationFormat>On-screen Show (4:3)</PresentationFormat>
  <Paragraphs>340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Broad Street</dc:creator>
  <cp:lastModifiedBy>Geoff Doncaster @Speakup</cp:lastModifiedBy>
  <cp:revision>151</cp:revision>
  <dcterms:created xsi:type="dcterms:W3CDTF">2022-01-04T13:24:10Z</dcterms:created>
  <dcterms:modified xsi:type="dcterms:W3CDTF">2022-04-11T07:27:24Z</dcterms:modified>
</cp:coreProperties>
</file>