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2" r:id="rId2"/>
    <p:sldId id="360" r:id="rId3"/>
    <p:sldId id="374" r:id="rId4"/>
    <p:sldId id="376" r:id="rId5"/>
    <p:sldId id="375" r:id="rId6"/>
    <p:sldId id="389" r:id="rId7"/>
    <p:sldId id="379" r:id="rId8"/>
    <p:sldId id="382" r:id="rId9"/>
    <p:sldId id="386" r:id="rId10"/>
    <p:sldId id="381" r:id="rId11"/>
    <p:sldId id="388" r:id="rId12"/>
    <p:sldId id="390" r:id="rId13"/>
    <p:sldId id="395" r:id="rId14"/>
    <p:sldId id="393" r:id="rId15"/>
    <p:sldId id="396" r:id="rId16"/>
    <p:sldId id="399" r:id="rId17"/>
    <p:sldId id="400" r:id="rId18"/>
    <p:sldId id="403" r:id="rId19"/>
    <p:sldId id="401" r:id="rId20"/>
    <p:sldId id="35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5"/>
    <a:srgbClr val="FF7C80"/>
    <a:srgbClr val="FF6699"/>
    <a:srgbClr val="FFCC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86"/>
  </p:normalViewPr>
  <p:slideViewPr>
    <p:cSldViewPr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A87B6-B331-41F7-BA86-B4CBC2FF40B2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5263A-6770-4223-9E1D-9ACA47B24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263A-6770-4223-9E1D-9ACA47B243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2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7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2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DAB-5CD7-4B3D-81D7-D1B4B79EBB13}" type="datetimeFigureOut">
              <a:rPr lang="en-GB" smtClean="0"/>
              <a:t>04/04/2022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AE70-85FD-4886-9D02-83CE432AD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2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watch?v=hDcxNEMWKU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speakup.org.uk/_files/ugd/7b2ad3_5b5a7718be6e46b2943a686dc7a5541d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hyperlink" Target="https://www.gov.uk/cold-weather-payment/eligibility" TargetMode="External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bing.com/search?q=warm+home+discount+scheme&amp;form=ANSPH1&amp;refig=de525342d64a490fbe594822be81d8c1&amp;pc=U531&amp;sp=3&amp;qs=LS&amp;pq=warm+home+discount&amp;sk=AS1LS1&amp;sc=8-18&amp;cvid=de525342d64a490fbe594822be81d8c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hyperlink" Target="https://www.gov.uk/the-warm-home-discount-sche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5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69082" y="140214"/>
            <a:ext cx="8812293" cy="6601154"/>
            <a:chOff x="169082" y="140214"/>
            <a:chExt cx="8812293" cy="6601154"/>
          </a:xfrm>
        </p:grpSpPr>
        <p:sp>
          <p:nvSpPr>
            <p:cNvPr id="57" name="Rectangle 56"/>
            <p:cNvSpPr/>
            <p:nvPr/>
          </p:nvSpPr>
          <p:spPr>
            <a:xfrm>
              <a:off x="169082" y="1501682"/>
              <a:ext cx="8804045" cy="52396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9082" y="140214"/>
              <a:ext cx="8804045" cy="1367528"/>
              <a:chOff x="169082" y="140214"/>
              <a:chExt cx="8804045" cy="136752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169082" y="170871"/>
                  <a:ext cx="8804045" cy="1336871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502203" y="323018"/>
                  <a:ext cx="1058344" cy="920343"/>
                  <a:chOff x="502203" y="323018"/>
                  <a:chExt cx="1058344" cy="920343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4910019" y="1700808"/>
                    <a:chExt cx="2226446" cy="2010745"/>
                  </a:xfrm>
                </p:grpSpPr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10019" y="1700808"/>
                      <a:ext cx="2226446" cy="201074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5591194" y="2136969"/>
                      <a:ext cx="864096" cy="149277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1181" y="578233"/>
                    <a:ext cx="284333" cy="273449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9769" y="574037"/>
                    <a:ext cx="324357" cy="311940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6672" y="881563"/>
                    <a:ext cx="306193" cy="29447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1" name="Picture 2" descr="\\Speakupsvr\work\Speakup Promo Stuff\Speakup Logo\Speakup new logo email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63882" y="140214"/>
                  <a:ext cx="742479" cy="504056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8" name="Title 1"/>
              <p:cNvSpPr txBox="1">
                <a:spLocks/>
              </p:cNvSpPr>
              <p:nvPr/>
            </p:nvSpPr>
            <p:spPr>
              <a:xfrm>
                <a:off x="578096" y="307300"/>
                <a:ext cx="8229600" cy="1143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My home, My energy </a:t>
                </a:r>
                <a:br>
                  <a:rPr lang="en-GB" sz="3200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</a:br>
                <a:r>
                  <a:rPr lang="en-GB" sz="3200" dirty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 have the power!  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292596" y="1541940"/>
              <a:ext cx="7643060" cy="2789119"/>
              <a:chOff x="1292596" y="1541940"/>
              <a:chExt cx="7643060" cy="278911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151784" y="1541940"/>
                <a:ext cx="783872" cy="10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1292596" y="2463108"/>
                <a:ext cx="635173" cy="1867951"/>
                <a:chOff x="1943251" y="1552386"/>
                <a:chExt cx="837231" cy="249634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1943251" y="3537730"/>
                  <a:ext cx="763664" cy="510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277441" y="1552386"/>
                  <a:ext cx="503041" cy="962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61" name="Straight Connector 60"/>
            <p:cNvCxnSpPr/>
            <p:nvPr/>
          </p:nvCxnSpPr>
          <p:spPr>
            <a:xfrm>
              <a:off x="169082" y="1450300"/>
              <a:ext cx="8804045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169082" y="14503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1482" y="1602700"/>
              <a:ext cx="82438" cy="51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35656" y="1450300"/>
              <a:ext cx="45719" cy="91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7504" y="1513403"/>
            <a:ext cx="892899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51520" y="1545651"/>
            <a:ext cx="8646665" cy="51274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318434" y="2921256"/>
            <a:ext cx="51626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Today we’re going to look at some of the ways …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You could save money on                     your home Energy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And you could get help to                  pay your home Energy Bills 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041" y="1708930"/>
            <a:ext cx="84848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Saving Energy … Saving Money                                  Getting Help With Your Energy Bills</a:t>
            </a:r>
            <a:endParaRPr lang="en-GB" sz="2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282472" y="3789759"/>
            <a:ext cx="1042448" cy="1085710"/>
            <a:chOff x="4069990" y="1844824"/>
            <a:chExt cx="1299482" cy="1634390"/>
          </a:xfrm>
        </p:grpSpPr>
        <p:pic>
          <p:nvPicPr>
            <p:cNvPr id="95" name="Picture 4" descr="Bill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7"/>
            <a:stretch/>
          </p:blipFill>
          <p:spPr bwMode="auto">
            <a:xfrm>
              <a:off x="4069990" y="2132421"/>
              <a:ext cx="894906" cy="1346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Savings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443" y="1844824"/>
              <a:ext cx="852029" cy="852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78775" y="2666986"/>
            <a:ext cx="1848039" cy="1005073"/>
            <a:chOff x="630938" y="2609138"/>
            <a:chExt cx="2182632" cy="1102359"/>
          </a:xfrm>
        </p:grpSpPr>
        <p:grpSp>
          <p:nvGrpSpPr>
            <p:cNvPr id="3" name="Group 2"/>
            <p:cNvGrpSpPr/>
            <p:nvPr/>
          </p:nvGrpSpPr>
          <p:grpSpPr>
            <a:xfrm>
              <a:off x="630938" y="2609138"/>
              <a:ext cx="2182632" cy="1102359"/>
              <a:chOff x="369527" y="2955215"/>
              <a:chExt cx="2628890" cy="148599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69527" y="2955215"/>
                <a:ext cx="2628890" cy="1485994"/>
                <a:chOff x="3176120" y="2510915"/>
                <a:chExt cx="3917684" cy="2138751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176120" y="3687275"/>
                  <a:ext cx="3917684" cy="962391"/>
                  <a:chOff x="3174596" y="4221088"/>
                  <a:chExt cx="3917684" cy="962391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3174596" y="4221088"/>
                    <a:ext cx="3917684" cy="936104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3729282" y="4381291"/>
                    <a:ext cx="2808312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798427" y="4659532"/>
                    <a:ext cx="2778885" cy="5239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Energy Bill Savings</a:t>
                    </a:r>
                    <a:endParaRPr lang="en-GB" sz="10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281916" y="2510915"/>
                  <a:ext cx="1710940" cy="1714621"/>
                  <a:chOff x="876050" y="2889594"/>
                  <a:chExt cx="1520417" cy="1322165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876050" y="2889594"/>
                    <a:ext cx="1520417" cy="1322165"/>
                    <a:chOff x="467544" y="1700808"/>
                    <a:chExt cx="1520417" cy="1322165"/>
                  </a:xfrm>
                </p:grpSpPr>
                <p:pic>
                  <p:nvPicPr>
                    <p:cNvPr id="68" name="Picture 6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44" y="1700808"/>
                      <a:ext cx="1520417" cy="132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973854" y="1992446"/>
                      <a:ext cx="503489" cy="94628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6" name="Rectangle 55"/>
                  <p:cNvSpPr/>
                  <p:nvPr/>
                </p:nvSpPr>
                <p:spPr>
                  <a:xfrm>
                    <a:off x="1202604" y="3356551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733741" y="3655708"/>
                    <a:ext cx="291701" cy="4006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202604" y="3723792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1733741" y="3333107"/>
                    <a:ext cx="29170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4461373" y="3698341"/>
                  <a:ext cx="184289" cy="1745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 flipH="1" flipV="1">
                  <a:off x="5620534" y="3674013"/>
                  <a:ext cx="182651" cy="1988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1611136" y="4037478"/>
                <a:ext cx="70704" cy="2707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379123" y="2675557"/>
              <a:ext cx="749338" cy="817840"/>
              <a:chOff x="4069990" y="1844824"/>
              <a:chExt cx="1299482" cy="1634390"/>
            </a:xfrm>
          </p:grpSpPr>
          <p:pic>
            <p:nvPicPr>
              <p:cNvPr id="92" name="Picture 4" descr="Bills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7"/>
              <a:stretch/>
            </p:blipFill>
            <p:spPr bwMode="auto">
              <a:xfrm>
                <a:off x="4069990" y="2132421"/>
                <a:ext cx="894906" cy="1346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8" descr="Savings 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443" y="1844824"/>
                <a:ext cx="852029" cy="852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" name="Group 101"/>
          <p:cNvGrpSpPr/>
          <p:nvPr/>
        </p:nvGrpSpPr>
        <p:grpSpPr>
          <a:xfrm>
            <a:off x="1183234" y="5209062"/>
            <a:ext cx="1123519" cy="1061533"/>
            <a:chOff x="2074251" y="2443465"/>
            <a:chExt cx="1123519" cy="1061533"/>
          </a:xfrm>
        </p:grpSpPr>
        <p:grpSp>
          <p:nvGrpSpPr>
            <p:cNvPr id="103" name="Group 102"/>
            <p:cNvGrpSpPr/>
            <p:nvPr/>
          </p:nvGrpSpPr>
          <p:grpSpPr>
            <a:xfrm>
              <a:off x="2074251" y="2443465"/>
              <a:ext cx="1123519" cy="1061533"/>
              <a:chOff x="3131840" y="3368897"/>
              <a:chExt cx="1779346" cy="1608113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3131840" y="3368897"/>
                <a:ext cx="1777618" cy="718029"/>
                <a:chOff x="502203" y="1981285"/>
                <a:chExt cx="1777618" cy="718029"/>
              </a:xfrm>
            </p:grpSpPr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2203" y="1981285"/>
                  <a:ext cx="792001" cy="718029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9653" y="2130366"/>
                  <a:ext cx="700168" cy="520376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4038" y="2029531"/>
                  <a:ext cx="324357" cy="311940"/>
                </a:xfrm>
                <a:prstGeom prst="rect">
                  <a:avLst/>
                </a:prstGeom>
              </p:spPr>
            </p:pic>
          </p:grpSp>
          <p:pic>
            <p:nvPicPr>
              <p:cNvPr id="106" name="Picture 2" descr="Furloughi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3073" y="3368897"/>
                <a:ext cx="1608113" cy="1608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4" name="Rectangle 103"/>
            <p:cNvSpPr/>
            <p:nvPr/>
          </p:nvSpPr>
          <p:spPr>
            <a:xfrm>
              <a:off x="2869712" y="3068960"/>
              <a:ext cx="222765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928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40" name="Group 3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082395" y="4925841"/>
            <a:ext cx="1857977" cy="148360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82395" y="3769676"/>
            <a:ext cx="1857977" cy="102747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r="79302"/>
          <a:stretch/>
        </p:blipFill>
        <p:spPr>
          <a:xfrm>
            <a:off x="1614563" y="5048922"/>
            <a:ext cx="793639" cy="13605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8420" y="2272067"/>
            <a:ext cx="56317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In rooms you are not using: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Turn off the 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Turn down the radiators                     using the radiator valve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30654" y="3974535"/>
            <a:ext cx="688408" cy="727369"/>
            <a:chOff x="467544" y="1268760"/>
            <a:chExt cx="1176065" cy="1248073"/>
          </a:xfrm>
        </p:grpSpPr>
        <p:pic>
          <p:nvPicPr>
            <p:cNvPr id="22" name="Picture 2" descr="Light switc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844824"/>
              <a:ext cx="672009" cy="67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Ligh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6" descr="Home inspection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 bwMode="auto">
          <a:xfrm>
            <a:off x="1077147" y="2405408"/>
            <a:ext cx="1857977" cy="12773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2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40" name="Group 3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0" name="Rectangle 8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6" name="Picture 8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7" name="Picture 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44553" y="2310317"/>
            <a:ext cx="51626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Can anyone think of more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You can look at some more Energy and Money saving ideas on the Speakup website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And watch the Speakup film </a:t>
            </a:r>
          </a:p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    “I’m an expert energy saver” </a:t>
            </a:r>
            <a:endParaRPr lang="en-US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Boss thinks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4"/>
          <a:stretch/>
        </p:blipFill>
        <p:spPr bwMode="auto">
          <a:xfrm>
            <a:off x="691611" y="1826992"/>
            <a:ext cx="1981957" cy="15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Speakupsvr\work\Speakup Promo Stuff\Speakup Logo\Speakup new logo e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4" y="3987327"/>
            <a:ext cx="1224958" cy="83160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949390" y="4545495"/>
            <a:ext cx="677340" cy="611697"/>
            <a:chOff x="2520019" y="5014386"/>
            <a:chExt cx="677340" cy="61169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446926" y="4632144"/>
            <a:ext cx="33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9"/>
              </a:rPr>
              <a:t>Energy saving in the home - Easyread</a:t>
            </a:r>
            <a:endParaRPr lang="en-GB" sz="1600" dirty="0"/>
          </a:p>
        </p:txBody>
      </p:sp>
      <p:sp>
        <p:nvSpPr>
          <p:cNvPr id="37" name="Rectangle 36"/>
          <p:cNvSpPr/>
          <p:nvPr/>
        </p:nvSpPr>
        <p:spPr>
          <a:xfrm>
            <a:off x="3602938" y="6039245"/>
            <a:ext cx="3037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10"/>
              </a:rPr>
              <a:t>I'm an Expert Energy Saver - Video</a:t>
            </a:r>
            <a:endParaRPr lang="en-GB" sz="1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118899" y="5913647"/>
            <a:ext cx="677340" cy="611697"/>
            <a:chOff x="2520019" y="5014386"/>
            <a:chExt cx="677340" cy="61169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98743" y="5330491"/>
            <a:ext cx="1119829" cy="1076699"/>
            <a:chOff x="2286000" y="4553208"/>
            <a:chExt cx="959124" cy="925860"/>
          </a:xfrm>
        </p:grpSpPr>
        <p:pic>
          <p:nvPicPr>
            <p:cNvPr id="58" name="Picture 2" descr="\\Speakupsvr\work\Speakup Promo Stuff\Speakup Logo\Speakup new logo emai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553208"/>
              <a:ext cx="742479" cy="504056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Video film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516" y="4635460"/>
              <a:ext cx="843608" cy="84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36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40" name="Group 39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3" name="Picture 62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Picture 6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8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5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6" name="Straight Connector 45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9452" y="2571632"/>
            <a:ext cx="1795856" cy="1766755"/>
            <a:chOff x="1014348" y="4380320"/>
            <a:chExt cx="1795856" cy="1766755"/>
          </a:xfrm>
        </p:grpSpPr>
        <p:sp>
          <p:nvSpPr>
            <p:cNvPr id="3" name="Rectangle 2"/>
            <p:cNvSpPr/>
            <p:nvPr/>
          </p:nvSpPr>
          <p:spPr>
            <a:xfrm>
              <a:off x="1014348" y="4380320"/>
              <a:ext cx="1795856" cy="176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71452" y="4606987"/>
              <a:ext cx="1615169" cy="1452653"/>
              <a:chOff x="730279" y="4491759"/>
              <a:chExt cx="1615169" cy="1452653"/>
            </a:xfrm>
          </p:grpSpPr>
          <p:pic>
            <p:nvPicPr>
              <p:cNvPr id="5" name="Picture 4" descr="Bill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7"/>
              <a:stretch/>
            </p:blipFill>
            <p:spPr bwMode="auto">
              <a:xfrm>
                <a:off x="730279" y="4491759"/>
                <a:ext cx="1017722" cy="106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Furlough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452" y="4563562"/>
                <a:ext cx="1273996" cy="1380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038245" y="5373976"/>
                <a:ext cx="279498" cy="1873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3016810" y="2403623"/>
            <a:ext cx="5631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Now let’s look at the help                   we may be able to get to                       pay our Energy Bills </a:t>
            </a:r>
          </a:p>
        </p:txBody>
      </p:sp>
    </p:spTree>
    <p:extLst>
      <p:ext uri="{BB962C8B-B14F-4D97-AF65-F5344CB8AC3E}">
        <p14:creationId xmlns:p14="http://schemas.microsoft.com/office/powerpoint/2010/main" val="117552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7" name="Group 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30" name="Picture 29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5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66679" y="2330902"/>
            <a:ext cx="563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At the moment the Government has four different ways to                     help people pay their Gas                     and Electricity bills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4220" y="2004254"/>
            <a:ext cx="2592288" cy="2592288"/>
            <a:chOff x="359931" y="2132856"/>
            <a:chExt cx="2592288" cy="2592288"/>
          </a:xfrm>
        </p:grpSpPr>
        <p:pic>
          <p:nvPicPr>
            <p:cNvPr id="7170" name="Picture 2" descr="Flipchart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31" y="2132856"/>
              <a:ext cx="2592288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98737" y="3029923"/>
              <a:ext cx="971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Century Gothic" panose="020B0502020202020204" pitchFamily="34" charset="0"/>
                </a:rPr>
                <a:t>1 £200 </a:t>
              </a:r>
            </a:p>
            <a:p>
              <a:r>
                <a:rPr lang="en-US" sz="800" dirty="0">
                  <a:latin typeface="Century Gothic" panose="020B0502020202020204" pitchFamily="34" charset="0"/>
                </a:rPr>
                <a:t>2 Cold Weather</a:t>
              </a:r>
            </a:p>
            <a:p>
              <a:r>
                <a:rPr lang="en-US" sz="800" dirty="0">
                  <a:latin typeface="Century Gothic" panose="020B0502020202020204" pitchFamily="34" charset="0"/>
                </a:rPr>
                <a:t>3 Winter Fuel</a:t>
              </a:r>
            </a:p>
            <a:p>
              <a:r>
                <a:rPr lang="en-US" sz="800" dirty="0">
                  <a:latin typeface="Century Gothic" panose="020B0502020202020204" pitchFamily="34" charset="0"/>
                </a:rPr>
                <a:t>4 Warm Home</a:t>
              </a:r>
              <a:endParaRPr lang="en-GB" sz="8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1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82" name="Group 8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29183" y="4598773"/>
            <a:ext cx="2250257" cy="161479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3028144" y="2214421"/>
            <a:ext cx="5631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This year 2022 the Government                 is giving most households £200 towards their Energy Bills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do not have to apply for                     this £200, it will be given directly             to your Energy Company to                 help pay your bill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9184" y="2564904"/>
            <a:ext cx="2250257" cy="161479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4" descr="Parliament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3" y="2728578"/>
            <a:ext cx="1476458" cy="13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1438793" y="3043592"/>
            <a:ext cx="977224" cy="999633"/>
            <a:chOff x="3643515" y="2276872"/>
            <a:chExt cx="1608113" cy="1779915"/>
          </a:xfrm>
        </p:grpSpPr>
        <p:pic>
          <p:nvPicPr>
            <p:cNvPr id="68" name="Picture 2" descr="Rishi Suna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15" y="2276872"/>
              <a:ext cx="1608113" cy="16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 rot="1661899">
              <a:off x="4081335" y="3169006"/>
              <a:ext cx="435893" cy="734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2" descr="Calculate Money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4" b="39998"/>
            <a:stretch/>
          </p:blipFill>
          <p:spPr bwMode="auto">
            <a:xfrm rot="1776573">
              <a:off x="3723893" y="2855302"/>
              <a:ext cx="992531" cy="120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78826" y="4927619"/>
            <a:ext cx="676498" cy="729065"/>
            <a:chOff x="3643515" y="2276872"/>
            <a:chExt cx="1608113" cy="1779915"/>
          </a:xfrm>
        </p:grpSpPr>
        <p:pic>
          <p:nvPicPr>
            <p:cNvPr id="73" name="Picture 2" descr="Rishi Suna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15" y="2276872"/>
              <a:ext cx="1608113" cy="160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 rot="1661899">
              <a:off x="4081335" y="3169006"/>
              <a:ext cx="435893" cy="7341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2" descr="Calculate Money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34" b="39998"/>
            <a:stretch/>
          </p:blipFill>
          <p:spPr bwMode="auto">
            <a:xfrm rot="1776573">
              <a:off x="3723893" y="2855302"/>
              <a:ext cx="992531" cy="120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1849435" y="5062129"/>
            <a:ext cx="737330" cy="460046"/>
            <a:chOff x="502203" y="1981285"/>
            <a:chExt cx="1777618" cy="71802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2203" y="1981285"/>
              <a:ext cx="792001" cy="7180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653" y="2130366"/>
              <a:ext cx="700168" cy="52037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038" y="2029531"/>
              <a:ext cx="324357" cy="311940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>
            <a:stCxn id="73" idx="3"/>
          </p:cNvCxnSpPr>
          <p:nvPr/>
        </p:nvCxnSpPr>
        <p:spPr>
          <a:xfrm>
            <a:off x="1355324" y="5256966"/>
            <a:ext cx="319684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2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54" name="Group 53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19" name="Picture 118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0" name="Rectangle 119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6" name="Picture 11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7" name="Picture 1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8" name="Picture 11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4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1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0" name="Straight Connector 5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1785039"/>
            <a:ext cx="56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Cold Weather Payment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In Winter when it is very cold                     for 7 days you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 </a:t>
            </a:r>
            <a:r>
              <a:rPr lang="en-US" sz="2400" dirty="0">
                <a:latin typeface="Century Gothic" panose="020B0502020202020204" pitchFamily="34" charset="0"/>
              </a:rPr>
              <a:t>be given                £25 towards your Heating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6" name="Picture 8" descr="Feeling Col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4" y="2852936"/>
            <a:ext cx="1386131" cy="138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0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82" name="Group 8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1785039"/>
            <a:ext cx="56317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Cold Weather Payment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Not everyone will get this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To see if you can have this money go to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may need to ask someone you trust to help you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95169" y="45811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hlinkClick r:id="rId7"/>
              </a:rPr>
              <a:t>Cold Weather Payment: Can I get it?</a:t>
            </a:r>
            <a:endParaRPr lang="en-GB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739481" y="4401479"/>
            <a:ext cx="677340" cy="611697"/>
            <a:chOff x="2520019" y="5014386"/>
            <a:chExt cx="677340" cy="61169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6870" y="2476501"/>
            <a:ext cx="1248073" cy="1463272"/>
            <a:chOff x="969826" y="4417836"/>
            <a:chExt cx="1248073" cy="1463272"/>
          </a:xfrm>
        </p:grpSpPr>
        <p:pic>
          <p:nvPicPr>
            <p:cNvPr id="51" name="Picture 4" descr="Think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826" y="4633035"/>
              <a:ext cx="1248073" cy="124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1477" y="4417836"/>
              <a:ext cx="401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GB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1649" y="4846252"/>
            <a:ext cx="1398513" cy="1771894"/>
            <a:chOff x="959162" y="1687192"/>
            <a:chExt cx="1596614" cy="2029241"/>
          </a:xfrm>
        </p:grpSpPr>
        <p:grpSp>
          <p:nvGrpSpPr>
            <p:cNvPr id="39" name="Group 38"/>
            <p:cNvGrpSpPr/>
            <p:nvPr/>
          </p:nvGrpSpPr>
          <p:grpSpPr>
            <a:xfrm>
              <a:off x="959162" y="1687192"/>
              <a:ext cx="1512168" cy="2029241"/>
              <a:chOff x="959162" y="1687192"/>
              <a:chExt cx="1512168" cy="2029241"/>
            </a:xfrm>
          </p:grpSpPr>
          <p:pic>
            <p:nvPicPr>
              <p:cNvPr id="41" name="Picture 2" descr="Form Staff Support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162" y="1687192"/>
                <a:ext cx="1512168" cy="1549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Computer Laptop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5175" y="2516986"/>
                <a:ext cx="1152128" cy="1199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4" descr="Think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410" y="1792392"/>
              <a:ext cx="844366" cy="844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39776" y="5706181"/>
            <a:ext cx="1004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www.gov.uk</a:t>
            </a:r>
            <a:endParaRPr lang="en-GB" sz="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2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82" name="Group 81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8" name="Rectangle 9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5" name="Picture 10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2" name="Picture 10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1785039"/>
            <a:ext cx="56317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Winter Fuel Allowance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Some people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</a:t>
            </a:r>
            <a:r>
              <a:rPr lang="en-US" sz="2400" dirty="0">
                <a:latin typeface="Century Gothic" panose="020B0502020202020204" pitchFamily="34" charset="0"/>
              </a:rPr>
              <a:t> get a                    Winter Fuel Allowance of                between £100 and £300                  to help them pay their                      Winter Heating Bills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will be paid this money directly if you were born on                  or before 26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September 1955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5782" y="2564904"/>
            <a:ext cx="2093739" cy="1884924"/>
            <a:chOff x="966093" y="2624196"/>
            <a:chExt cx="3137596" cy="2749020"/>
          </a:xfrm>
        </p:grpSpPr>
        <p:pic>
          <p:nvPicPr>
            <p:cNvPr id="34" name="Picture 12" descr="Body Temp Low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93" y="2624196"/>
              <a:ext cx="2749020" cy="274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Snow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884" y="3031815"/>
              <a:ext cx="2095805" cy="234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/>
          <a:srcRect b="12258"/>
          <a:stretch/>
        </p:blipFill>
        <p:spPr>
          <a:xfrm>
            <a:off x="734028" y="4869160"/>
            <a:ext cx="1766194" cy="13681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187624" y="6093296"/>
            <a:ext cx="0" cy="27761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37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78" name="Group 7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8" name="Group 107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7" name="Picture 126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8" name="Rectangle 127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24" name="Picture 1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5" name="Picture 1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6" name="Picture 12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22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9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5" name="Group 114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10" name="Straight Connector 109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tangle 110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1785039"/>
            <a:ext cx="56317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Winter Fuel Allowance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Not everyone will get this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To see if you can have this money go to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You may need to ask someone you trust to help you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739481" y="4401479"/>
            <a:ext cx="677340" cy="611697"/>
            <a:chOff x="2520019" y="5014386"/>
            <a:chExt cx="677340" cy="61169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7784" y="5014386"/>
              <a:ext cx="335833" cy="34302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520019" y="5318306"/>
              <a:ext cx="677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click</a:t>
              </a:r>
              <a:endParaRPr lang="en-GB" sz="14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76" y="2499208"/>
            <a:ext cx="1684566" cy="16845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99593" y="4855262"/>
            <a:ext cx="1444855" cy="1762884"/>
            <a:chOff x="899593" y="4855262"/>
            <a:chExt cx="1444855" cy="1762884"/>
          </a:xfrm>
        </p:grpSpPr>
        <p:grpSp>
          <p:nvGrpSpPr>
            <p:cNvPr id="38" name="Group 37"/>
            <p:cNvGrpSpPr/>
            <p:nvPr/>
          </p:nvGrpSpPr>
          <p:grpSpPr>
            <a:xfrm>
              <a:off x="899593" y="4855262"/>
              <a:ext cx="1410570" cy="1762884"/>
              <a:chOff x="959162" y="1687192"/>
              <a:chExt cx="1596614" cy="202924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959162" y="1687192"/>
                <a:ext cx="1512168" cy="2029241"/>
                <a:chOff x="959162" y="1687192"/>
                <a:chExt cx="1512168" cy="2029241"/>
              </a:xfrm>
            </p:grpSpPr>
            <p:pic>
              <p:nvPicPr>
                <p:cNvPr id="41" name="Picture 2" descr="Form Staff Support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9162" y="1687192"/>
                  <a:ext cx="1512168" cy="15493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12" descr="Computer Laptop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5175" y="2516986"/>
                  <a:ext cx="1152128" cy="1199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0" name="Picture 4" descr="Think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1410" y="1792392"/>
                <a:ext cx="844366" cy="844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300268" y="5797183"/>
              <a:ext cx="10046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4">
                      <a:lumMod val="75000"/>
                    </a:schemeClr>
                  </a:solidFill>
                </a:rPr>
                <a:t>www.gov.uk</a:t>
              </a:r>
              <a:endParaRPr lang="en-GB" sz="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41015" y="4855262"/>
              <a:ext cx="903433" cy="835526"/>
              <a:chOff x="1667050" y="476672"/>
              <a:chExt cx="960734" cy="84089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75522" y="476672"/>
                <a:ext cx="952262" cy="840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8"/>
              <a:srcRect l="16844" r="19146" b="39359"/>
              <a:stretch/>
            </p:blipFill>
            <p:spPr>
              <a:xfrm>
                <a:off x="1667050" y="568652"/>
                <a:ext cx="779264" cy="738251"/>
              </a:xfrm>
              <a:prstGeom prst="rect">
                <a:avLst/>
              </a:prstGeom>
            </p:spPr>
          </p:pic>
        </p:grpSp>
      </p:grpSp>
      <p:sp>
        <p:nvSpPr>
          <p:cNvPr id="52" name="Rectangle 51"/>
          <p:cNvSpPr/>
          <p:nvPr/>
        </p:nvSpPr>
        <p:spPr>
          <a:xfrm>
            <a:off x="3290844" y="46531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006621"/>
                </a:solidFill>
                <a:latin typeface="Roboto"/>
                <a:hlinkClick r:id="rId12"/>
              </a:rPr>
              <a:t>Warm Home Discount Scheme</a:t>
            </a:r>
            <a:r>
              <a:rPr lang="en-GB" sz="1600" dirty="0">
                <a:solidFill>
                  <a:srgbClr val="006621"/>
                </a:solidFill>
                <a:latin typeface="Roboto"/>
              </a:rPr>
              <a:t> </a:t>
            </a:r>
            <a:br>
              <a:rPr lang="en-GB" sz="1600" dirty="0">
                <a:solidFill>
                  <a:srgbClr val="1A0DAB"/>
                </a:solidFill>
                <a:latin typeface="Roboto"/>
                <a:hlinkClick r:id="rId13"/>
              </a:rPr>
            </a:br>
            <a:endParaRPr lang="en-GB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67376-F3D2-B14D-9EE2-5D9C4C7C21E0}"/>
              </a:ext>
            </a:extLst>
          </p:cNvPr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2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38" name="Group 3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1" name="Picture 6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59832" y="1785039"/>
            <a:ext cx="56317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Warm Home Discount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Some people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may</a:t>
            </a:r>
            <a:r>
              <a:rPr lang="en-US" sz="2400" dirty="0">
                <a:latin typeface="Century Gothic" panose="020B0502020202020204" pitchFamily="34" charset="0"/>
              </a:rPr>
              <a:t> be able to claim £140 Warm Home Discount from their Gas or Electricity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Check with your Supplier to find out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756162"/>
            <a:ext cx="2137420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7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69082" y="140214"/>
            <a:ext cx="8867414" cy="6601154"/>
            <a:chOff x="169082" y="140214"/>
            <a:chExt cx="8867414" cy="6601154"/>
          </a:xfrm>
        </p:grpSpPr>
        <p:grpSp>
          <p:nvGrpSpPr>
            <p:cNvPr id="63" name="Group 6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82" name="Group 8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6" name="Picture 8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4" name="Picture 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95330" y="288629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Let’s start by all introducing ourselves and say </a:t>
            </a:r>
            <a:r>
              <a:rPr lang="en-US" sz="4000" dirty="0">
                <a:latin typeface="Century Gothic" panose="020B0502020202020204" pitchFamily="34" charset="0"/>
              </a:rPr>
              <a:t>Hello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5342" y="2386361"/>
            <a:ext cx="2666683" cy="1987825"/>
            <a:chOff x="613638" y="4484439"/>
            <a:chExt cx="2246624" cy="1651379"/>
          </a:xfrm>
        </p:grpSpPr>
        <p:grpSp>
          <p:nvGrpSpPr>
            <p:cNvPr id="123" name="Group 122"/>
            <p:cNvGrpSpPr/>
            <p:nvPr/>
          </p:nvGrpSpPr>
          <p:grpSpPr>
            <a:xfrm>
              <a:off x="613638" y="4484439"/>
              <a:ext cx="2246624" cy="1109634"/>
              <a:chOff x="569876" y="4120192"/>
              <a:chExt cx="2246624" cy="110963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137561" y="4120192"/>
                <a:ext cx="1678939" cy="318366"/>
                <a:chOff x="1467668" y="4869160"/>
                <a:chExt cx="1380420" cy="27275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467668" y="4869160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78032" y="4908891"/>
                  <a:ext cx="370056" cy="233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76" y="4237960"/>
                <a:ext cx="991866" cy="991866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147" y="4615455"/>
              <a:ext cx="887501" cy="887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077" y="5155090"/>
              <a:ext cx="980728" cy="98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7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37" name="Group 36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65" name="Picture 64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62" name="Picture 6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4" name="Picture 63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0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7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8753" y="2525283"/>
            <a:ext cx="4825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Don’t forget to tell a friend                              about Saving Energy and  Saving Money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getting help with their Energy Bills</a:t>
            </a:r>
          </a:p>
        </p:txBody>
      </p:sp>
      <p:pic>
        <p:nvPicPr>
          <p:cNvPr id="52" name="Picture 2" descr="Photosymbols Credi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6099"/>
          <a:stretch/>
        </p:blipFill>
        <p:spPr bwMode="auto">
          <a:xfrm>
            <a:off x="336111" y="6288876"/>
            <a:ext cx="1008112" cy="2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308073" y="6251661"/>
            <a:ext cx="3765004" cy="276999"/>
            <a:chOff x="3543301" y="2420888"/>
            <a:chExt cx="3765003" cy="27699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/>
            <a:srcRect t="7820" b="14310"/>
            <a:stretch/>
          </p:blipFill>
          <p:spPr>
            <a:xfrm>
              <a:off x="3543301" y="2492896"/>
              <a:ext cx="164604" cy="138265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707904" y="242088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Speakup Self Advocacy 2022</a:t>
              </a:r>
              <a:endParaRPr lang="en-GB" sz="12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51" name="Picture 2" descr="Friends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8" y="2810206"/>
            <a:ext cx="1602621" cy="16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8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75" name="Group 7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94" name="Group 9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98" name="Picture 9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6" name="Rectangle 125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95" name="Picture 9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" name="Picture 9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" name="Picture 9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1" name="Straight Connector 8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7"/>
          <a:stretch/>
        </p:blipFill>
        <p:spPr>
          <a:xfrm>
            <a:off x="297617" y="2132856"/>
            <a:ext cx="959013" cy="18479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31840" y="2006560"/>
            <a:ext cx="51626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How many different ways do we use Gas and Electricity in our Homes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Working together let’s think of the things we have in our homes that need Gas or Electricity to make   them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Who wants to keep the score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36869" y="1809209"/>
            <a:ext cx="2182632" cy="1947955"/>
            <a:chOff x="714150" y="1988365"/>
            <a:chExt cx="2182632" cy="1947955"/>
          </a:xfrm>
        </p:grpSpPr>
        <p:grpSp>
          <p:nvGrpSpPr>
            <p:cNvPr id="100" name="Group 99"/>
            <p:cNvGrpSpPr/>
            <p:nvPr/>
          </p:nvGrpSpPr>
          <p:grpSpPr>
            <a:xfrm>
              <a:off x="1009647" y="1988365"/>
              <a:ext cx="496806" cy="1947955"/>
              <a:chOff x="1331641" y="1931632"/>
              <a:chExt cx="504056" cy="207343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1403648" y="1931632"/>
                <a:ext cx="216024" cy="129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flipH="1">
                <a:off x="1403647" y="3933056"/>
                <a:ext cx="45719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331641" y="3140968"/>
                <a:ext cx="50405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14150" y="2517710"/>
              <a:ext cx="2182632" cy="1103716"/>
              <a:chOff x="3176120" y="2510915"/>
              <a:chExt cx="3917684" cy="2141385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3176120" y="3687275"/>
                <a:ext cx="3917684" cy="965025"/>
                <a:chOff x="3174596" y="4221088"/>
                <a:chExt cx="3917684" cy="965025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010889" y="4708405"/>
                  <a:ext cx="2503993" cy="477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Gas and Electricity</a:t>
                  </a:r>
                  <a:endParaRPr lang="en-GB" sz="10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116" name="Rectangle 115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1" name="Rectangle 110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8" name="Rectangle 107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478968" y="2817712"/>
              <a:ext cx="672945" cy="311940"/>
              <a:chOff x="681181" y="574037"/>
              <a:chExt cx="672945" cy="311940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81" y="578233"/>
                <a:ext cx="284333" cy="273449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769" y="574037"/>
                <a:ext cx="324357" cy="311940"/>
              </a:xfrm>
              <a:prstGeom prst="rect">
                <a:avLst/>
              </a:prstGeom>
            </p:spPr>
          </p:pic>
        </p:grpSp>
      </p:grpSp>
      <p:pic>
        <p:nvPicPr>
          <p:cNvPr id="127" name="Picture 2" descr="CQC Group Meet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4444"/>
          <a:stretch/>
        </p:blipFill>
        <p:spPr bwMode="auto">
          <a:xfrm>
            <a:off x="600998" y="4088435"/>
            <a:ext cx="2271904" cy="14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96" name="Group 95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22" name="Picture 121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3" name="Rectangle 122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0" name="Picture 11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Picture 120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7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14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105" name="Straight Connector 104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84020" y="2290163"/>
            <a:ext cx="51626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Did you think there would be so many different ways we use Gas and Electricity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Let’s not forget we have to pay for all the Gas and Electricity we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1470" y="1905222"/>
            <a:ext cx="2182632" cy="1981704"/>
            <a:chOff x="714150" y="1988365"/>
            <a:chExt cx="2182632" cy="1981704"/>
          </a:xfrm>
        </p:grpSpPr>
        <p:grpSp>
          <p:nvGrpSpPr>
            <p:cNvPr id="36" name="Group 35"/>
            <p:cNvGrpSpPr/>
            <p:nvPr/>
          </p:nvGrpSpPr>
          <p:grpSpPr>
            <a:xfrm>
              <a:off x="1009646" y="1988365"/>
              <a:ext cx="496807" cy="1947955"/>
              <a:chOff x="1331640" y="1931632"/>
              <a:chExt cx="504057" cy="207343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331640" y="1931632"/>
                <a:ext cx="72008" cy="777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403648" y="1931632"/>
                <a:ext cx="216024" cy="129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331640" y="3212976"/>
                <a:ext cx="72008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 flipH="1">
                <a:off x="1403647" y="3933056"/>
                <a:ext cx="45719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331641" y="3140968"/>
                <a:ext cx="50405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00330" y="3775265"/>
              <a:ext cx="54510" cy="194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14150" y="2517710"/>
              <a:ext cx="2182632" cy="1103716"/>
              <a:chOff x="3176120" y="2510915"/>
              <a:chExt cx="3917684" cy="2141385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3176120" y="3687275"/>
                <a:ext cx="3917684" cy="965025"/>
                <a:chOff x="3174596" y="4221088"/>
                <a:chExt cx="3917684" cy="965025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3174596" y="4221088"/>
                  <a:ext cx="3917684" cy="93610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3729282" y="4381291"/>
                  <a:ext cx="2808312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4010889" y="4708405"/>
                  <a:ext cx="2503993" cy="477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Gas and Electricity</a:t>
                  </a:r>
                  <a:endParaRPr lang="en-GB" sz="1000" b="1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4281916" y="2510915"/>
                <a:ext cx="1710940" cy="1714621"/>
                <a:chOff x="876050" y="2889594"/>
                <a:chExt cx="1520417" cy="1322165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876050" y="2889594"/>
                  <a:ext cx="1520417" cy="1322165"/>
                  <a:chOff x="467544" y="1700808"/>
                  <a:chExt cx="1520417" cy="1322165"/>
                </a:xfrm>
              </p:grpSpPr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44" y="1700808"/>
                    <a:ext cx="1520417" cy="1322165"/>
                  </a:xfrm>
                  <a:prstGeom prst="rect">
                    <a:avLst/>
                  </a:prstGeom>
                </p:spPr>
              </p:pic>
              <p:sp>
                <p:nvSpPr>
                  <p:cNvPr id="88" name="Rectangle 87"/>
                  <p:cNvSpPr/>
                  <p:nvPr/>
                </p:nvSpPr>
                <p:spPr>
                  <a:xfrm>
                    <a:off x="973854" y="1992446"/>
                    <a:ext cx="503489" cy="94628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202604" y="3356551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733741" y="3655708"/>
                  <a:ext cx="291701" cy="4006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202604" y="3723792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733741" y="3333107"/>
                  <a:ext cx="291701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>
                <a:off x="4461373" y="3698341"/>
                <a:ext cx="184289" cy="174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 flipH="1" flipV="1">
                <a:off x="5620534" y="3674013"/>
                <a:ext cx="182651" cy="198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478968" y="2817712"/>
              <a:ext cx="672945" cy="311940"/>
              <a:chOff x="681181" y="574037"/>
              <a:chExt cx="672945" cy="311940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181" y="578233"/>
                <a:ext cx="284333" cy="273449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769" y="574037"/>
                <a:ext cx="324357" cy="311940"/>
              </a:xfrm>
              <a:prstGeom prst="rect">
                <a:avLst/>
              </a:prstGeom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1209788" y="3905350"/>
            <a:ext cx="1292699" cy="1971922"/>
            <a:chOff x="6468943" y="1461952"/>
            <a:chExt cx="1121665" cy="1774115"/>
          </a:xfrm>
        </p:grpSpPr>
        <p:pic>
          <p:nvPicPr>
            <p:cNvPr id="99" name="Picture 2" descr="Furloughi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89" b="46320"/>
            <a:stretch/>
          </p:blipFill>
          <p:spPr bwMode="auto">
            <a:xfrm>
              <a:off x="6774583" y="1461952"/>
              <a:ext cx="816025" cy="117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Bill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97"/>
            <a:stretch/>
          </p:blipFill>
          <p:spPr bwMode="auto">
            <a:xfrm>
              <a:off x="6468943" y="2341405"/>
              <a:ext cx="717896" cy="89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450151" y="2312224"/>
            <a:ext cx="957962" cy="1325194"/>
            <a:chOff x="1691680" y="692696"/>
            <a:chExt cx="1032049" cy="1464097"/>
          </a:xfrm>
        </p:grpSpPr>
        <p:pic>
          <p:nvPicPr>
            <p:cNvPr id="74" name="Picture 2" descr="Good Ide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/>
            <a:stretch/>
          </p:blipFill>
          <p:spPr bwMode="auto">
            <a:xfrm>
              <a:off x="1691680" y="692696"/>
              <a:ext cx="1032049" cy="146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/>
            <p:cNvSpPr/>
            <p:nvPr/>
          </p:nvSpPr>
          <p:spPr>
            <a:xfrm>
              <a:off x="1691680" y="692696"/>
              <a:ext cx="144016" cy="7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35696" y="764704"/>
              <a:ext cx="14401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8766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8" name="Picture 7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5" name="Picture 7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48720" y="2814619"/>
            <a:ext cx="51626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 News is telling us that                 the bills we will have to pay                 for our Gas and Electricity                are going up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25215" y="2620800"/>
            <a:ext cx="2160240" cy="2160240"/>
            <a:chOff x="4499992" y="3645024"/>
            <a:chExt cx="2160240" cy="2160240"/>
          </a:xfrm>
        </p:grpSpPr>
        <p:pic>
          <p:nvPicPr>
            <p:cNvPr id="37" name="Picture 2" descr="Televisi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645024"/>
              <a:ext cx="216024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433997" y="4152529"/>
              <a:ext cx="516834" cy="511397"/>
              <a:chOff x="5990947" y="4436799"/>
              <a:chExt cx="345217" cy="35251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0947" y="4494019"/>
                <a:ext cx="345217" cy="295291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7901" y="4436799"/>
                <a:ext cx="159924" cy="177013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4839414" y="4696259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Price Increases</a:t>
              </a:r>
              <a:endParaRPr lang="en-GB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39414" y="4101749"/>
              <a:ext cx="402017" cy="402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83" name="Group 82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106" name="Picture 10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7" name="Rectangle 106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103" name="Picture 10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1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89" name="Straight Connector 88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30552" y="2036981"/>
            <a:ext cx="51626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So what can we do to use less Gas and Electricity and save money on the bills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What help can we get to pay the bills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5944" y="2310317"/>
            <a:ext cx="1795856" cy="1766755"/>
            <a:chOff x="975944" y="2310317"/>
            <a:chExt cx="1795856" cy="1766755"/>
          </a:xfrm>
        </p:grpSpPr>
        <p:sp>
          <p:nvSpPr>
            <p:cNvPr id="3" name="Rectangle 2"/>
            <p:cNvSpPr/>
            <p:nvPr/>
          </p:nvSpPr>
          <p:spPr>
            <a:xfrm>
              <a:off x="975944" y="2310317"/>
              <a:ext cx="1795856" cy="176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071452" y="2638597"/>
              <a:ext cx="1477822" cy="1297949"/>
              <a:chOff x="4069990" y="1844824"/>
              <a:chExt cx="1299482" cy="1634390"/>
            </a:xfrm>
          </p:grpSpPr>
          <p:pic>
            <p:nvPicPr>
              <p:cNvPr id="44" name="Picture 4" descr="Bill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7"/>
              <a:stretch/>
            </p:blipFill>
            <p:spPr bwMode="auto">
              <a:xfrm>
                <a:off x="4069990" y="2132421"/>
                <a:ext cx="894906" cy="1346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 descr="Savings 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443" y="1844824"/>
                <a:ext cx="852029" cy="852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1014348" y="4380320"/>
            <a:ext cx="1795856" cy="1766755"/>
            <a:chOff x="1014348" y="4380320"/>
            <a:chExt cx="1795856" cy="1766755"/>
          </a:xfrm>
        </p:grpSpPr>
        <p:sp>
          <p:nvSpPr>
            <p:cNvPr id="81" name="Rectangle 80"/>
            <p:cNvSpPr/>
            <p:nvPr/>
          </p:nvSpPr>
          <p:spPr>
            <a:xfrm>
              <a:off x="1014348" y="4380320"/>
              <a:ext cx="1795856" cy="176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71452" y="4606987"/>
              <a:ext cx="1615169" cy="1452653"/>
              <a:chOff x="730279" y="4491759"/>
              <a:chExt cx="1615169" cy="1452653"/>
            </a:xfrm>
          </p:grpSpPr>
          <p:pic>
            <p:nvPicPr>
              <p:cNvPr id="80" name="Picture 4" descr="Bill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7"/>
              <a:stretch/>
            </p:blipFill>
            <p:spPr bwMode="auto">
              <a:xfrm>
                <a:off x="730279" y="4491759"/>
                <a:ext cx="1017722" cy="106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Furloughi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1452" y="4563562"/>
                <a:ext cx="1273996" cy="1380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038245" y="5373976"/>
                <a:ext cx="279498" cy="1873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64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8" name="Picture 7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5" name="Picture 7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24543" y="2715664"/>
            <a:ext cx="51626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Let’s start by looking at what we can do to use less Gas and Electricity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save money on our                     Gas and Electricity bills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Here are three good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49452" y="2853484"/>
            <a:ext cx="1795856" cy="1766755"/>
            <a:chOff x="975944" y="2310317"/>
            <a:chExt cx="1795856" cy="1766755"/>
          </a:xfrm>
        </p:grpSpPr>
        <p:sp>
          <p:nvSpPr>
            <p:cNvPr id="33" name="Rectangle 32"/>
            <p:cNvSpPr/>
            <p:nvPr/>
          </p:nvSpPr>
          <p:spPr>
            <a:xfrm>
              <a:off x="975944" y="2310317"/>
              <a:ext cx="1795856" cy="17667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71452" y="2638597"/>
              <a:ext cx="1477822" cy="1297949"/>
              <a:chOff x="4069990" y="1844824"/>
              <a:chExt cx="1299482" cy="1634390"/>
            </a:xfrm>
          </p:grpSpPr>
          <p:pic>
            <p:nvPicPr>
              <p:cNvPr id="36" name="Picture 4" descr="Bills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997"/>
              <a:stretch/>
            </p:blipFill>
            <p:spPr bwMode="auto">
              <a:xfrm>
                <a:off x="4069990" y="2132421"/>
                <a:ext cx="894906" cy="13467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Savings 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443" y="1844824"/>
                <a:ext cx="852029" cy="852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853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55" name="Group 54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78" name="Picture 77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5" name="Picture 7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3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0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318" y="2348880"/>
            <a:ext cx="1438127" cy="78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1988840"/>
            <a:ext cx="56317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Having a Smart Meter in                      Home Display Unit shows                        how much Gas and                             Electricity you are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Knowing how much Gas                     and Electricity you use may                 help you to check things 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And make some changes to                  how you use the Gas and Electricity in your home 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56899" y="3539468"/>
            <a:ext cx="2232248" cy="2376264"/>
            <a:chOff x="3275856" y="2708920"/>
            <a:chExt cx="3456384" cy="3528392"/>
          </a:xfrm>
        </p:grpSpPr>
        <p:grpSp>
          <p:nvGrpSpPr>
            <p:cNvPr id="84" name="Group 83"/>
            <p:cNvGrpSpPr/>
            <p:nvPr/>
          </p:nvGrpSpPr>
          <p:grpSpPr>
            <a:xfrm>
              <a:off x="3275856" y="2708920"/>
              <a:ext cx="3456384" cy="3528392"/>
              <a:chOff x="3275856" y="2708920"/>
              <a:chExt cx="3456384" cy="3528392"/>
            </a:xfrm>
          </p:grpSpPr>
          <p:pic>
            <p:nvPicPr>
              <p:cNvPr id="88" name="Picture 87" descr="Checklist good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2708920"/>
                <a:ext cx="3456384" cy="352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211" y="5085184"/>
                <a:ext cx="392213" cy="385058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4985371" y="4437112"/>
              <a:ext cx="378079" cy="324036"/>
              <a:chOff x="6444208" y="1916832"/>
              <a:chExt cx="504056" cy="60031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6444208" y="1916832"/>
                <a:ext cx="504056" cy="600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7992" y="1992911"/>
                <a:ext cx="456487" cy="448156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8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9512" y="116632"/>
            <a:ext cx="8867414" cy="6601154"/>
            <a:chOff x="169082" y="140214"/>
            <a:chExt cx="8867414" cy="6601154"/>
          </a:xfrm>
        </p:grpSpPr>
        <p:grpSp>
          <p:nvGrpSpPr>
            <p:cNvPr id="58" name="Group 57"/>
            <p:cNvGrpSpPr/>
            <p:nvPr/>
          </p:nvGrpSpPr>
          <p:grpSpPr>
            <a:xfrm>
              <a:off x="169082" y="140214"/>
              <a:ext cx="8812293" cy="6601154"/>
              <a:chOff x="169082" y="140214"/>
              <a:chExt cx="8812293" cy="6601154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9082" y="1501682"/>
                <a:ext cx="8804045" cy="52396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69082" y="140214"/>
                <a:ext cx="8804045" cy="1367528"/>
                <a:chOff x="169082" y="140214"/>
                <a:chExt cx="8804045" cy="13675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169082" y="140214"/>
                  <a:ext cx="8804045" cy="1367528"/>
                  <a:chOff x="169082" y="140214"/>
                  <a:chExt cx="8804045" cy="1367528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69082" y="170871"/>
                    <a:ext cx="8804045" cy="1336871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502203" y="323018"/>
                    <a:ext cx="1058344" cy="920343"/>
                    <a:chOff x="502203" y="323018"/>
                    <a:chExt cx="1058344" cy="920343"/>
                  </a:xfrm>
                </p:grpSpPr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502203" y="323018"/>
                      <a:ext cx="1058344" cy="920343"/>
                      <a:chOff x="4910019" y="1700808"/>
                      <a:chExt cx="2226446" cy="2010745"/>
                    </a:xfrm>
                  </p:grpSpPr>
                  <p:pic>
                    <p:nvPicPr>
                      <p:cNvPr id="81" name="Picture 80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910019" y="1700808"/>
                        <a:ext cx="2226446" cy="201074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2" name="Rectangle 81"/>
                      <p:cNvSpPr/>
                      <p:nvPr/>
                    </p:nvSpPr>
                    <p:spPr>
                      <a:xfrm>
                        <a:off x="5591194" y="2136969"/>
                        <a:ext cx="864096" cy="14927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pic>
                  <p:nvPicPr>
                    <p:cNvPr id="78" name="Picture 77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1181" y="578233"/>
                      <a:ext cx="284333" cy="27344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9769" y="574037"/>
                      <a:ext cx="324357" cy="31194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672" y="881563"/>
                      <a:ext cx="306193" cy="294473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6" name="Picture 2" descr="\\Speakupsvr\work\Speakup Promo Stuff\Speakup Logo\Speakup new logo email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63882" y="140214"/>
                    <a:ext cx="742479" cy="504056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73" name="Title 1"/>
                <p:cNvSpPr txBox="1">
                  <a:spLocks/>
                </p:cNvSpPr>
                <p:nvPr/>
              </p:nvSpPr>
              <p:spPr>
                <a:xfrm>
                  <a:off x="578096" y="307300"/>
                  <a:ext cx="8229600" cy="11430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My home, My energy </a:t>
                  </a:r>
                  <a:b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</a:br>
                  <a:r>
                    <a:rPr lang="en-GB" sz="3200" dirty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 have the power!  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292596" y="1541940"/>
                <a:ext cx="7643060" cy="2789119"/>
                <a:chOff x="1292596" y="1541940"/>
                <a:chExt cx="7643060" cy="2789119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8151784" y="1541940"/>
                  <a:ext cx="783872" cy="1016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1292596" y="2463108"/>
                  <a:ext cx="635173" cy="1867951"/>
                  <a:chOff x="1943251" y="1552386"/>
                  <a:chExt cx="837231" cy="2496343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1943251" y="3537730"/>
                    <a:ext cx="763664" cy="51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2277441" y="1552386"/>
                    <a:ext cx="503041" cy="9622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cxnSp>
            <p:nvCxnSpPr>
              <p:cNvPr id="64" name="Straight Connector 63"/>
              <p:cNvCxnSpPr/>
              <p:nvPr/>
            </p:nvCxnSpPr>
            <p:spPr>
              <a:xfrm>
                <a:off x="169082" y="1450300"/>
                <a:ext cx="8804045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169082" y="14503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1482" y="1602700"/>
                <a:ext cx="82438" cy="513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35656" y="1450300"/>
                <a:ext cx="45719" cy="91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69082" y="1484783"/>
              <a:ext cx="8867414" cy="91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1520" y="1545651"/>
              <a:ext cx="8646665" cy="51274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8517" y="2007346"/>
            <a:ext cx="5631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Having your Gas Appliances such as boiler, gas fire, cooker, serviced once a year by a professional is a good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If you live in a council property this will happen anyway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It makes sure they are safe,                    working well and not wasting                   Gas and your money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9318" y="2300765"/>
            <a:ext cx="2065915" cy="2820501"/>
            <a:chOff x="578096" y="3039757"/>
            <a:chExt cx="2065915" cy="2820501"/>
          </a:xfrm>
        </p:grpSpPr>
        <p:grpSp>
          <p:nvGrpSpPr>
            <p:cNvPr id="99" name="Group 98"/>
            <p:cNvGrpSpPr/>
            <p:nvPr/>
          </p:nvGrpSpPr>
          <p:grpSpPr>
            <a:xfrm>
              <a:off x="578096" y="3219203"/>
              <a:ext cx="1486149" cy="1344338"/>
              <a:chOff x="699387" y="1604922"/>
              <a:chExt cx="1385194" cy="1778217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99387" y="1604922"/>
                <a:ext cx="1014705" cy="1009836"/>
                <a:chOff x="7157390" y="503879"/>
                <a:chExt cx="1544148" cy="1680121"/>
              </a:xfrm>
            </p:grpSpPr>
            <p:pic>
              <p:nvPicPr>
                <p:cNvPr id="103" name="Picture 10" descr="Gas Boilers, New Gas Combi Boilers, Heat Only &amp;amp; System Boilers for Sale UK  | City Plumbing Supplies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7390" y="503879"/>
                  <a:ext cx="1544148" cy="16801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4" name="Rectangle 103"/>
                <p:cNvSpPr/>
                <p:nvPr/>
              </p:nvSpPr>
              <p:spPr>
                <a:xfrm>
                  <a:off x="7668344" y="1556792"/>
                  <a:ext cx="360040" cy="1440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01" name="Picture 6" descr="Ove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17" y="2519043"/>
                <a:ext cx="8640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8" descr="Gas fir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0564" y="1813242"/>
                <a:ext cx="744017" cy="744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1451966" y="3039757"/>
              <a:ext cx="1068857" cy="1916200"/>
              <a:chOff x="3347864" y="1631236"/>
              <a:chExt cx="888033" cy="2040161"/>
            </a:xfrm>
          </p:grpSpPr>
          <p:pic>
            <p:nvPicPr>
              <p:cNvPr id="106" name="Picture 10" descr="End 1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02"/>
              <a:stretch/>
            </p:blipFill>
            <p:spPr bwMode="auto">
              <a:xfrm>
                <a:off x="3419872" y="1631236"/>
                <a:ext cx="816025" cy="2040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Rectangle 106"/>
              <p:cNvSpPr/>
              <p:nvPr/>
            </p:nvSpPr>
            <p:spPr>
              <a:xfrm>
                <a:off x="3347864" y="3164904"/>
                <a:ext cx="288032" cy="372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1005485" y="4821563"/>
              <a:ext cx="1638526" cy="1038695"/>
              <a:chOff x="827583" y="548680"/>
              <a:chExt cx="5715001" cy="5715006"/>
            </a:xfrm>
          </p:grpSpPr>
          <p:pic>
            <p:nvPicPr>
              <p:cNvPr id="109" name="Picture 2" descr="Every 10 Years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3" y="548680"/>
                <a:ext cx="5715001" cy="5715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0" name="Group 109"/>
              <p:cNvGrpSpPr/>
              <p:nvPr/>
            </p:nvGrpSpPr>
            <p:grpSpPr>
              <a:xfrm>
                <a:off x="1163045" y="3284775"/>
                <a:ext cx="1540937" cy="1016051"/>
                <a:chOff x="6517221" y="1196543"/>
                <a:chExt cx="1540937" cy="1016051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6541800" y="1196752"/>
                  <a:ext cx="1152128" cy="5760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6517221" y="1196543"/>
                  <a:ext cx="1540937" cy="1016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b="1" dirty="0">
                      <a:latin typeface="Century Gothic" panose="020B0502020202020204" pitchFamily="34" charset="0"/>
                    </a:rPr>
                    <a:t>2022</a:t>
                  </a:r>
                  <a:endParaRPr lang="en-GB" sz="600" b="1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4969875" y="3207899"/>
                <a:ext cx="1507360" cy="1016052"/>
                <a:chOff x="6511426" y="1062468"/>
                <a:chExt cx="1339876" cy="1016052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6541800" y="1196752"/>
                  <a:ext cx="1152128" cy="5760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511426" y="1062468"/>
                  <a:ext cx="1339876" cy="1016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b="1" dirty="0">
                      <a:latin typeface="Century Gothic" panose="020B0502020202020204" pitchFamily="34" charset="0"/>
                    </a:rPr>
                    <a:t>2024</a:t>
                  </a:r>
                  <a:endParaRPr lang="en-GB" sz="600" b="1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10572" y="3146287"/>
                <a:ext cx="2051084" cy="1270061"/>
                <a:chOff x="6541800" y="1134084"/>
                <a:chExt cx="1152128" cy="677365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6541800" y="1196752"/>
                  <a:ext cx="1152128" cy="5760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6696515" y="1134084"/>
                  <a:ext cx="898185" cy="677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latin typeface="Century Gothic" panose="020B0502020202020204" pitchFamily="34" charset="0"/>
                    </a:rPr>
                    <a:t>2023</a:t>
                  </a:r>
                  <a:endParaRPr lang="en-GB" sz="9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>
          <a:xfrm>
            <a:off x="691611" y="1691201"/>
            <a:ext cx="73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914</Words>
  <Application>Microsoft Macintosh PowerPoint</Application>
  <PresentationFormat>On-screen Show (4:3)</PresentationFormat>
  <Paragraphs>171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Broad Street</dc:creator>
  <cp:lastModifiedBy>Geoff Doncaster @Speakup</cp:lastModifiedBy>
  <cp:revision>230</cp:revision>
  <dcterms:created xsi:type="dcterms:W3CDTF">2022-01-04T13:24:10Z</dcterms:created>
  <dcterms:modified xsi:type="dcterms:W3CDTF">2022-04-04T13:48:41Z</dcterms:modified>
</cp:coreProperties>
</file>